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5" r:id="rId2"/>
    <p:sldId id="258" r:id="rId3"/>
    <p:sldId id="301" r:id="rId4"/>
    <p:sldId id="332" r:id="rId5"/>
    <p:sldId id="278" r:id="rId6"/>
    <p:sldId id="261" r:id="rId7"/>
    <p:sldId id="296" r:id="rId8"/>
    <p:sldId id="334" r:id="rId9"/>
    <p:sldId id="257" r:id="rId10"/>
    <p:sldId id="259" r:id="rId11"/>
    <p:sldId id="281" r:id="rId12"/>
    <p:sldId id="298" r:id="rId13"/>
    <p:sldId id="333" r:id="rId14"/>
    <p:sldId id="303" r:id="rId15"/>
    <p:sldId id="299" r:id="rId16"/>
    <p:sldId id="275" r:id="rId1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4BD00"/>
    <a:srgbClr val="257226"/>
    <a:srgbClr val="B0F967"/>
    <a:srgbClr val="66CC33"/>
    <a:srgbClr val="990099"/>
    <a:srgbClr val="FFCC00"/>
    <a:srgbClr val="73160F"/>
    <a:srgbClr val="8A3F0C"/>
    <a:srgbClr val="351805"/>
    <a:srgbClr val="391A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227" autoAdjust="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929A11-49D2-DBBA-F583-A68486550E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9A6A071-AFF4-B6EF-D4F5-7045CC7C73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4B2043-2E9F-4F82-3DA2-0647DDD9B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0417A-4A68-488F-95FA-C53D9899C89F}" type="datetimeFigureOut">
              <a:rPr lang="pt-BR" smtClean="0"/>
              <a:t>26/12/2023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D3E2E67-C721-F157-389B-FA29BE5BE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0F58C52-D5A4-81E1-8C2B-3EB028CA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56AF4-2261-4F57-8F9D-2813D71B01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7254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CA6857-9F5A-DDEA-4D23-836C3C6BC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90D9DA1-6319-A59E-23D1-D92A2F292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ACB62D5-DE27-0DBA-56EF-4CA1A80A4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0417A-4A68-488F-95FA-C53D9899C89F}" type="datetimeFigureOut">
              <a:rPr lang="pt-BR" smtClean="0"/>
              <a:t>26/12/2023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57B5E0-FC3A-2038-6FD5-8AFB816A0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B8DDF4C-0E34-C0E5-22F7-847189E02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56AF4-2261-4F57-8F9D-2813D71B01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1076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024528-9B42-ECE1-671E-7CA01FCA7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5C65C7-8C60-8C0A-6773-A21B3C86E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39E6F71-6265-1BAA-8F81-BEDAF4CFF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0417A-4A68-488F-95FA-C53D9899C89F}" type="datetimeFigureOut">
              <a:rPr lang="pt-BR" smtClean="0"/>
              <a:t>26/12/2023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7514805-1C99-BF82-6BBD-99634BA27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C12BFD5-1B86-540E-6156-CD05266D0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56AF4-2261-4F57-8F9D-2813D71B01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4281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7F9345-2CD9-2AED-843D-1B1005DBC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8EEF23C-AE27-B6C6-A9A3-3222903A70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2F3BAEE-9081-9433-298B-E144F6B532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5241B72-A2CA-60F8-D4B1-1A5E27091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0417A-4A68-488F-95FA-C53D9899C89F}" type="datetimeFigureOut">
              <a:rPr lang="pt-BR" smtClean="0"/>
              <a:t>26/12/2023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E90DB7E-6DAE-C65E-976D-343888CE7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D33B21F-D8E6-A16B-7416-87ED4CF8A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56AF4-2261-4F57-8F9D-2813D71B01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4361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966DD6-F420-DBFA-074A-AACED422A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C5604DE-94D3-473F-2270-F808C376A8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968A651-879D-FD03-029A-544549DFE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349A8A1-0E94-0AB8-CAF9-C60A7F287C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92A1545-8674-5F5E-2D87-CE6EECD355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7190180-CAA5-8E31-EF03-828521728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0417A-4A68-488F-95FA-C53D9899C89F}" type="datetimeFigureOut">
              <a:rPr lang="pt-BR" smtClean="0"/>
              <a:t>26/12/2023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0081AAF-7D45-23ED-0812-0A1AC2B64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EFAA2A4-B76A-B069-BA5D-2EB91D89D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56AF4-2261-4F57-8F9D-2813D71B01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0313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768A9E-AB96-E5A5-4C4A-42322B9FC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C9B942C-26AC-3DB5-2731-7A14D7585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0417A-4A68-488F-95FA-C53D9899C89F}" type="datetimeFigureOut">
              <a:rPr lang="pt-BR" smtClean="0"/>
              <a:t>26/12/2023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9EC5023-A299-33BA-80B8-DC306E981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E77805C-5F7F-30F6-2BD5-952EF71BC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56AF4-2261-4F57-8F9D-2813D71B01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2029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A616E9E-FA17-A7A2-2DF0-02D89BD18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0417A-4A68-488F-95FA-C53D9899C89F}" type="datetimeFigureOut">
              <a:rPr lang="pt-BR" smtClean="0"/>
              <a:t>26/12/2023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010A730-9706-04DD-59A1-2364DA067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667C033-473F-EE8D-D089-499EDB833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56AF4-2261-4F57-8F9D-2813D71B01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7332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6AF26C-0984-7A72-8B3E-26DBD9CC0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D205C4-BC3E-A554-59AE-DA23170BDB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06D371E-2824-96A8-32E9-A5A939AA4B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734D6DE-1391-0696-0BFA-C0D55DEA7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0417A-4A68-488F-95FA-C53D9899C89F}" type="datetimeFigureOut">
              <a:rPr lang="pt-BR" smtClean="0"/>
              <a:t>26/12/2023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E00498-09DD-B6D4-E50F-873C6C391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57AF756-AB00-852B-D1B5-A2A53E2C2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56AF4-2261-4F57-8F9D-2813D71B01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9333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7F86CD-BC4E-247E-7296-187A03E99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5EB5892-59E6-9B37-95B6-33708B5A69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7908263-7A7B-88DD-C4C9-21D76BC8D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2B75040-F529-24FF-3962-D377CCF13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0417A-4A68-488F-95FA-C53D9899C89F}" type="datetimeFigureOut">
              <a:rPr lang="pt-BR" smtClean="0"/>
              <a:t>26/12/2023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681AC6E-9B80-1956-4908-93CA4F32A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CDD3159-34AB-99EA-4FFE-C5D7E96AA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56AF4-2261-4F57-8F9D-2813D71B01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4822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3192B2-BFF0-9051-2182-405FE4068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5458F75-A582-4EEE-DB94-BA61643FF5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13FAC8-2062-1BF7-4780-304207292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0417A-4A68-488F-95FA-C53D9899C89F}" type="datetimeFigureOut">
              <a:rPr lang="pt-BR" smtClean="0"/>
              <a:t>26/12/2023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CA8AE4C-C141-4CD0-8101-8AFB8FF76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E398CF4-6DB8-F451-CE1B-5C4E8DDDE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56AF4-2261-4F57-8F9D-2813D71B01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5853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F211809-4A7D-9802-758D-252ECE4FA7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BBD0509-4AF8-D4CC-1719-83395F7D13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B8D27AB-4952-09FF-AECC-92DA65AA1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0417A-4A68-488F-95FA-C53D9899C89F}" type="datetimeFigureOut">
              <a:rPr lang="pt-BR" smtClean="0"/>
              <a:t>26/12/2023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E1B12B-CB01-BD5A-D3D8-5BC4A1135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16E5945-06B4-61D0-900C-0421D921C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56AF4-2261-4F57-8F9D-2813D71B01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5433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395F547-C1AD-01D4-DCCE-2B5A31602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317864-3059-BB87-124D-D21720621A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6B32AAE-25EC-8318-3117-E7ABED0A8F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0417A-4A68-488F-95FA-C53D9899C89F}" type="datetimeFigureOut">
              <a:rPr lang="pt-BR" smtClean="0"/>
              <a:t>26/12/2023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98AD072-41BB-4C70-7BBD-820212674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730154-533D-80C0-93EA-3FC5DB81F6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56AF4-2261-4F57-8F9D-2813D71B01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096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emf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sv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svg"/><Relationship Id="rId18" Type="http://schemas.openxmlformats.org/officeDocument/2006/relationships/image" Target="../media/image45.sv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" Type="http://schemas.openxmlformats.org/officeDocument/2006/relationships/image" Target="../media/image13.png"/><Relationship Id="rId16" Type="http://schemas.openxmlformats.org/officeDocument/2006/relationships/image" Target="../media/image43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38.svg"/><Relationship Id="rId5" Type="http://schemas.openxmlformats.org/officeDocument/2006/relationships/image" Target="../media/image16.svg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openxmlformats.org/officeDocument/2006/relationships/image" Target="../media/image15.png"/><Relationship Id="rId9" Type="http://schemas.openxmlformats.org/officeDocument/2006/relationships/image" Target="../media/image36.svg"/><Relationship Id="rId14" Type="http://schemas.openxmlformats.org/officeDocument/2006/relationships/image" Target="../media/image4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9.svg"/><Relationship Id="rId7" Type="http://schemas.openxmlformats.org/officeDocument/2006/relationships/image" Target="../media/image18.sv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51.svg"/><Relationship Id="rId4" Type="http://schemas.openxmlformats.org/officeDocument/2006/relationships/image" Target="../media/image50.png"/><Relationship Id="rId9" Type="http://schemas.openxmlformats.org/officeDocument/2006/relationships/image" Target="../media/image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BD2DA72-C996-10B0-5BAA-DEB26B84E805}"/>
              </a:ext>
            </a:extLst>
          </p:cNvPr>
          <p:cNvSpPr/>
          <p:nvPr/>
        </p:nvSpPr>
        <p:spPr>
          <a:xfrm>
            <a:off x="0" y="-1"/>
            <a:ext cx="12192000" cy="6795083"/>
          </a:xfrm>
          <a:prstGeom prst="rect">
            <a:avLst/>
          </a:prstGeom>
          <a:solidFill>
            <a:srgbClr val="84BD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A0FFB739-2E9D-1659-A556-CE1E36E30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40857" y="2551667"/>
            <a:ext cx="5710285" cy="175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71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A25EFFAB-24CB-0B23-8903-F91C89D0E140}"/>
              </a:ext>
            </a:extLst>
          </p:cNvPr>
          <p:cNvSpPr/>
          <p:nvPr/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rgbClr val="84BD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64DB43E-76BD-7211-1B27-EE1E50C2E1BA}"/>
              </a:ext>
            </a:extLst>
          </p:cNvPr>
          <p:cNvSpPr txBox="1"/>
          <p:nvPr/>
        </p:nvSpPr>
        <p:spPr>
          <a:xfrm>
            <a:off x="539793" y="2635042"/>
            <a:ext cx="49827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  <a:latin typeface="Dreaming Outloud Script Pro" panose="03050502040304050704" pitchFamily="66" charset="0"/>
                <a:ea typeface="Verdana" panose="020B0604030504040204" pitchFamily="34" charset="0"/>
                <a:cs typeface="Dreaming Outloud Script Pro" panose="03050502040304050704" pitchFamily="66" charset="0"/>
              </a:rPr>
              <a:t>Planejamento Estratégico</a:t>
            </a:r>
          </a:p>
        </p:txBody>
      </p:sp>
      <p:sp>
        <p:nvSpPr>
          <p:cNvPr id="8" name="Linha">
            <a:extLst>
              <a:ext uri="{FF2B5EF4-FFF2-40B4-BE49-F238E27FC236}">
                <a16:creationId xmlns:a16="http://schemas.microsoft.com/office/drawing/2014/main" id="{BF4E1B34-7A70-32FF-3AF7-3481874BE0D8}"/>
              </a:ext>
            </a:extLst>
          </p:cNvPr>
          <p:cNvSpPr/>
          <p:nvPr/>
        </p:nvSpPr>
        <p:spPr>
          <a:xfrm flipV="1">
            <a:off x="6084972" y="603421"/>
            <a:ext cx="0" cy="5197642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9" name="Subtitulo entra sem negrito e em preto">
            <a:extLst>
              <a:ext uri="{FF2B5EF4-FFF2-40B4-BE49-F238E27FC236}">
                <a16:creationId xmlns:a16="http://schemas.microsoft.com/office/drawing/2014/main" id="{DC7C9263-EC0C-31E9-CDFC-B77F054B5180}"/>
              </a:ext>
            </a:extLst>
          </p:cNvPr>
          <p:cNvSpPr txBox="1"/>
          <p:nvPr/>
        </p:nvSpPr>
        <p:spPr>
          <a:xfrm>
            <a:off x="638914" y="4173577"/>
            <a:ext cx="1530868" cy="3980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ct val="120000"/>
              </a:lnSpc>
              <a:defRPr sz="4750" b="0">
                <a:latin typeface="Verdana"/>
                <a:ea typeface="Verdana"/>
                <a:cs typeface="Verdana"/>
                <a:sym typeface="Verdana"/>
              </a:defRPr>
            </a:pPr>
            <a:r>
              <a:rPr lang="pt-BR" sz="1600" dirty="0">
                <a:solidFill>
                  <a:schemeClr val="bg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dezembro/2023</a:t>
            </a:r>
            <a:endParaRPr sz="1600" dirty="0">
              <a:solidFill>
                <a:schemeClr val="bg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001DF86D-992E-F690-3457-6FBAC6711E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69841" y="3151055"/>
            <a:ext cx="2603537" cy="80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233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Agrupar 21">
            <a:extLst>
              <a:ext uri="{FF2B5EF4-FFF2-40B4-BE49-F238E27FC236}">
                <a16:creationId xmlns:a16="http://schemas.microsoft.com/office/drawing/2014/main" id="{9EDFB379-A750-A471-592C-43C3FD8469B9}"/>
              </a:ext>
            </a:extLst>
          </p:cNvPr>
          <p:cNvGrpSpPr/>
          <p:nvPr/>
        </p:nvGrpSpPr>
        <p:grpSpPr>
          <a:xfrm>
            <a:off x="0" y="6111043"/>
            <a:ext cx="12214157" cy="763384"/>
            <a:chOff x="-29211" y="12188349"/>
            <a:chExt cx="24442422" cy="1527650"/>
          </a:xfrm>
        </p:grpSpPr>
        <p:sp>
          <p:nvSpPr>
            <p:cNvPr id="9" name="Forma Livre: Forma 8">
              <a:extLst>
                <a:ext uri="{FF2B5EF4-FFF2-40B4-BE49-F238E27FC236}">
                  <a16:creationId xmlns:a16="http://schemas.microsoft.com/office/drawing/2014/main" id="{A5B5E207-FC6C-CB7C-7695-89FE3D0AC85C}"/>
                </a:ext>
              </a:extLst>
            </p:cNvPr>
            <p:cNvSpPr/>
            <p:nvPr/>
          </p:nvSpPr>
          <p:spPr>
            <a:xfrm>
              <a:off x="-29211" y="12773948"/>
              <a:ext cx="24442422" cy="942051"/>
            </a:xfrm>
            <a:custGeom>
              <a:avLst/>
              <a:gdLst>
                <a:gd name="connsiteX0" fmla="*/ 0 w 24442422"/>
                <a:gd name="connsiteY0" fmla="*/ 0 h 942051"/>
                <a:gd name="connsiteX1" fmla="*/ 24442422 w 24442422"/>
                <a:gd name="connsiteY1" fmla="*/ 0 h 942051"/>
                <a:gd name="connsiteX2" fmla="*/ 24442422 w 24442422"/>
                <a:gd name="connsiteY2" fmla="*/ 942051 h 942051"/>
                <a:gd name="connsiteX3" fmla="*/ 0 w 24442422"/>
                <a:gd name="connsiteY3" fmla="*/ 942051 h 9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42422" h="942051">
                  <a:moveTo>
                    <a:pt x="0" y="0"/>
                  </a:moveTo>
                  <a:lnTo>
                    <a:pt x="24442422" y="0"/>
                  </a:lnTo>
                  <a:lnTo>
                    <a:pt x="24442422" y="942051"/>
                  </a:lnTo>
                  <a:lnTo>
                    <a:pt x="0" y="942051"/>
                  </a:lnTo>
                  <a:close/>
                </a:path>
              </a:pathLst>
            </a:custGeom>
            <a:solidFill>
              <a:srgbClr val="25722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grpSp>
          <p:nvGrpSpPr>
            <p:cNvPr id="13" name="Agrupar 12">
              <a:extLst>
                <a:ext uri="{FF2B5EF4-FFF2-40B4-BE49-F238E27FC236}">
                  <a16:creationId xmlns:a16="http://schemas.microsoft.com/office/drawing/2014/main" id="{D738D40E-DABB-2590-DA03-C0A9AC89A48E}"/>
                </a:ext>
              </a:extLst>
            </p:cNvPr>
            <p:cNvGrpSpPr/>
            <p:nvPr/>
          </p:nvGrpSpPr>
          <p:grpSpPr>
            <a:xfrm>
              <a:off x="21006293" y="12188349"/>
              <a:ext cx="3023094" cy="1123078"/>
              <a:chOff x="17983199" y="8310625"/>
              <a:chExt cx="3023094" cy="1123078"/>
            </a:xfrm>
          </p:grpSpPr>
          <p:sp>
            <p:nvSpPr>
              <p:cNvPr id="16" name="Retângulo 15">
                <a:extLst>
                  <a:ext uri="{FF2B5EF4-FFF2-40B4-BE49-F238E27FC236}">
                    <a16:creationId xmlns:a16="http://schemas.microsoft.com/office/drawing/2014/main" id="{2C2BD4E2-BBCF-DC2E-8794-FE633FEEF780}"/>
                  </a:ext>
                </a:extLst>
              </p:cNvPr>
              <p:cNvSpPr/>
              <p:nvPr/>
            </p:nvSpPr>
            <p:spPr>
              <a:xfrm>
                <a:off x="17983199" y="8310625"/>
                <a:ext cx="3023094" cy="1123078"/>
              </a:xfrm>
              <a:prstGeom prst="rect">
                <a:avLst/>
              </a:prstGeom>
              <a:solidFill>
                <a:srgbClr val="84BD0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0" tIns="0" rIns="0" bIns="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32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 Medium"/>
                </a:endParaRPr>
              </a:p>
            </p:txBody>
          </p:sp>
          <p:pic>
            <p:nvPicPr>
              <p:cNvPr id="19" name="Gráfico 18">
                <a:extLst>
                  <a:ext uri="{FF2B5EF4-FFF2-40B4-BE49-F238E27FC236}">
                    <a16:creationId xmlns:a16="http://schemas.microsoft.com/office/drawing/2014/main" id="{34CBF3EB-70CC-B7B3-7947-70ACB09178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8366033" y="8522120"/>
                <a:ext cx="2257425" cy="700088"/>
              </a:xfrm>
              <a:prstGeom prst="rect">
                <a:avLst/>
              </a:prstGeom>
            </p:spPr>
          </p:pic>
        </p:grpSp>
      </p:grpSp>
      <p:sp>
        <p:nvSpPr>
          <p:cNvPr id="27" name="Retângulo">
            <a:extLst>
              <a:ext uri="{FF2B5EF4-FFF2-40B4-BE49-F238E27FC236}">
                <a16:creationId xmlns:a16="http://schemas.microsoft.com/office/drawing/2014/main" id="{54770EFB-1FE6-3D0E-D46F-891E4E7787A2}"/>
              </a:ext>
            </a:extLst>
          </p:cNvPr>
          <p:cNvSpPr/>
          <p:nvPr/>
        </p:nvSpPr>
        <p:spPr>
          <a:xfrm>
            <a:off x="278847" y="218836"/>
            <a:ext cx="5068191" cy="549923"/>
          </a:xfrm>
          <a:prstGeom prst="rect">
            <a:avLst/>
          </a:prstGeom>
          <a:solidFill>
            <a:srgbClr val="84BD0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Box 26">
            <a:extLst>
              <a:ext uri="{FF2B5EF4-FFF2-40B4-BE49-F238E27FC236}">
                <a16:creationId xmlns:a16="http://schemas.microsoft.com/office/drawing/2014/main" id="{03608DF1-B83A-4CF7-E7D5-FB30C5EC4E0D}"/>
              </a:ext>
            </a:extLst>
          </p:cNvPr>
          <p:cNvSpPr txBox="1"/>
          <p:nvPr/>
        </p:nvSpPr>
        <p:spPr>
          <a:xfrm>
            <a:off x="384108" y="186436"/>
            <a:ext cx="6564735" cy="4859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COMO TUDO COMEÇOU?</a:t>
            </a:r>
          </a:p>
        </p:txBody>
      </p:sp>
      <p:sp>
        <p:nvSpPr>
          <p:cNvPr id="8" name="Balão de Pensamento: Nuvem 7">
            <a:extLst>
              <a:ext uri="{FF2B5EF4-FFF2-40B4-BE49-F238E27FC236}">
                <a16:creationId xmlns:a16="http://schemas.microsoft.com/office/drawing/2014/main" id="{8852A02F-8280-60F4-FAC3-A5240E2997DB}"/>
              </a:ext>
            </a:extLst>
          </p:cNvPr>
          <p:cNvSpPr/>
          <p:nvPr/>
        </p:nvSpPr>
        <p:spPr>
          <a:xfrm>
            <a:off x="717501" y="955703"/>
            <a:ext cx="2236521" cy="1266319"/>
          </a:xfrm>
          <a:prstGeom prst="cloudCallout">
            <a:avLst/>
          </a:prstGeom>
          <a:solidFill>
            <a:srgbClr val="257226"/>
          </a:solidFill>
          <a:ln>
            <a:solidFill>
              <a:srgbClr val="2572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Era uma vez...</a:t>
            </a:r>
          </a:p>
        </p:txBody>
      </p:sp>
      <p:pic>
        <p:nvPicPr>
          <p:cNvPr id="11" name="Gráfico 10" descr="Edifício estrutura de tópicos">
            <a:extLst>
              <a:ext uri="{FF2B5EF4-FFF2-40B4-BE49-F238E27FC236}">
                <a16:creationId xmlns:a16="http://schemas.microsoft.com/office/drawing/2014/main" id="{294B17A0-5A76-3AD5-8154-4A4831A886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36755" y="2848167"/>
            <a:ext cx="1413382" cy="1413382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75718540-75C5-7F86-75D1-2CE91E5940FC}"/>
              </a:ext>
            </a:extLst>
          </p:cNvPr>
          <p:cNvSpPr txBox="1"/>
          <p:nvPr/>
        </p:nvSpPr>
        <p:spPr>
          <a:xfrm>
            <a:off x="1789042" y="4261549"/>
            <a:ext cx="107499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257226"/>
                </a:solidFill>
              </a:rPr>
              <a:t>PU 2021</a:t>
            </a:r>
          </a:p>
        </p:txBody>
      </p:sp>
      <p:pic>
        <p:nvPicPr>
          <p:cNvPr id="14" name="Gráfico 13" descr="Lâmpada e engrenagem com preenchimento sólido">
            <a:extLst>
              <a:ext uri="{FF2B5EF4-FFF2-40B4-BE49-F238E27FC236}">
                <a16:creationId xmlns:a16="http://schemas.microsoft.com/office/drawing/2014/main" id="{FD4BA9DE-85F9-777A-1DA0-E7F5B82C28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95669" y="4280213"/>
            <a:ext cx="914400" cy="914400"/>
          </a:xfrm>
          <a:prstGeom prst="rect">
            <a:avLst/>
          </a:prstGeom>
        </p:spPr>
      </p:pic>
      <p:sp>
        <p:nvSpPr>
          <p:cNvPr id="15" name="Seta: Curva para a Direita 14">
            <a:extLst>
              <a:ext uri="{FF2B5EF4-FFF2-40B4-BE49-F238E27FC236}">
                <a16:creationId xmlns:a16="http://schemas.microsoft.com/office/drawing/2014/main" id="{90FD22B5-D6D9-F692-0BA7-13570F3438D0}"/>
              </a:ext>
            </a:extLst>
          </p:cNvPr>
          <p:cNvSpPr/>
          <p:nvPr/>
        </p:nvSpPr>
        <p:spPr>
          <a:xfrm rot="18537699">
            <a:off x="2341878" y="4677779"/>
            <a:ext cx="341683" cy="1033669"/>
          </a:xfrm>
          <a:prstGeom prst="curved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17" name="Gráfico 16" descr="Reunião estrutura de tópicos">
            <a:extLst>
              <a:ext uri="{FF2B5EF4-FFF2-40B4-BE49-F238E27FC236}">
                <a16:creationId xmlns:a16="http://schemas.microsoft.com/office/drawing/2014/main" id="{C2A309D7-1D9D-4DDC-140B-FB77FBA6D3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61232" y="5084601"/>
            <a:ext cx="914400" cy="914400"/>
          </a:xfrm>
          <a:prstGeom prst="rect">
            <a:avLst/>
          </a:prstGeom>
        </p:spPr>
      </p:pic>
      <p:sp>
        <p:nvSpPr>
          <p:cNvPr id="18" name="Seta: para a Direita 17">
            <a:extLst>
              <a:ext uri="{FF2B5EF4-FFF2-40B4-BE49-F238E27FC236}">
                <a16:creationId xmlns:a16="http://schemas.microsoft.com/office/drawing/2014/main" id="{DF3F4818-90C0-DBCB-A71B-D9072E9E5D5B}"/>
              </a:ext>
            </a:extLst>
          </p:cNvPr>
          <p:cNvSpPr/>
          <p:nvPr/>
        </p:nvSpPr>
        <p:spPr>
          <a:xfrm>
            <a:off x="4757530" y="5194613"/>
            <a:ext cx="914400" cy="166866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7E5D8F4D-9E47-1720-24BB-8EA1E2A6EDB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5732" t="29362" r="61128" b="36440"/>
          <a:stretch/>
        </p:blipFill>
        <p:spPr>
          <a:xfrm rot="21394940">
            <a:off x="5868085" y="3647281"/>
            <a:ext cx="1601942" cy="2344182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38F92420-8ADD-9A85-9E1F-1B2AB3586BC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2997" t="30395" r="43864" b="35452"/>
          <a:stretch/>
        </p:blipFill>
        <p:spPr>
          <a:xfrm rot="730417">
            <a:off x="7273606" y="4024082"/>
            <a:ext cx="1601943" cy="2341061"/>
          </a:xfrm>
          <a:prstGeom prst="rect">
            <a:avLst/>
          </a:prstGeom>
        </p:spPr>
      </p:pic>
      <p:sp>
        <p:nvSpPr>
          <p:cNvPr id="23" name="Forma Livre: Forma 22">
            <a:extLst>
              <a:ext uri="{FF2B5EF4-FFF2-40B4-BE49-F238E27FC236}">
                <a16:creationId xmlns:a16="http://schemas.microsoft.com/office/drawing/2014/main" id="{73539C48-1A77-D202-8125-AF103FF0A567}"/>
              </a:ext>
            </a:extLst>
          </p:cNvPr>
          <p:cNvSpPr/>
          <p:nvPr/>
        </p:nvSpPr>
        <p:spPr>
          <a:xfrm>
            <a:off x="9310255" y="3208001"/>
            <a:ext cx="1479957" cy="1995055"/>
          </a:xfrm>
          <a:custGeom>
            <a:avLst/>
            <a:gdLst>
              <a:gd name="connsiteX0" fmla="*/ 0 w 1479957"/>
              <a:gd name="connsiteY0" fmla="*/ 1995055 h 1995055"/>
              <a:gd name="connsiteX1" fmla="*/ 457200 w 1479957"/>
              <a:gd name="connsiteY1" fmla="*/ 1967345 h 1995055"/>
              <a:gd name="connsiteX2" fmla="*/ 609600 w 1479957"/>
              <a:gd name="connsiteY2" fmla="*/ 1939636 h 1995055"/>
              <a:gd name="connsiteX3" fmla="*/ 748145 w 1479957"/>
              <a:gd name="connsiteY3" fmla="*/ 1842655 h 1995055"/>
              <a:gd name="connsiteX4" fmla="*/ 886690 w 1479957"/>
              <a:gd name="connsiteY4" fmla="*/ 1551709 h 1995055"/>
              <a:gd name="connsiteX5" fmla="*/ 900545 w 1479957"/>
              <a:gd name="connsiteY5" fmla="*/ 1440873 h 1995055"/>
              <a:gd name="connsiteX6" fmla="*/ 817418 w 1479957"/>
              <a:gd name="connsiteY6" fmla="*/ 1052945 h 1995055"/>
              <a:gd name="connsiteX7" fmla="*/ 748145 w 1479957"/>
              <a:gd name="connsiteY7" fmla="*/ 1025236 h 1995055"/>
              <a:gd name="connsiteX8" fmla="*/ 665018 w 1479957"/>
              <a:gd name="connsiteY8" fmla="*/ 1052945 h 1995055"/>
              <a:gd name="connsiteX9" fmla="*/ 581890 w 1479957"/>
              <a:gd name="connsiteY9" fmla="*/ 1122218 h 1995055"/>
              <a:gd name="connsiteX10" fmla="*/ 540327 w 1479957"/>
              <a:gd name="connsiteY10" fmla="*/ 1219200 h 1995055"/>
              <a:gd name="connsiteX11" fmla="*/ 498763 w 1479957"/>
              <a:gd name="connsiteY11" fmla="*/ 1302327 h 1995055"/>
              <a:gd name="connsiteX12" fmla="*/ 484909 w 1479957"/>
              <a:gd name="connsiteY12" fmla="*/ 1399309 h 1995055"/>
              <a:gd name="connsiteX13" fmla="*/ 512618 w 1479957"/>
              <a:gd name="connsiteY13" fmla="*/ 1551709 h 1995055"/>
              <a:gd name="connsiteX14" fmla="*/ 692727 w 1479957"/>
              <a:gd name="connsiteY14" fmla="*/ 1676400 h 1995055"/>
              <a:gd name="connsiteX15" fmla="*/ 817418 w 1479957"/>
              <a:gd name="connsiteY15" fmla="*/ 1690255 h 1995055"/>
              <a:gd name="connsiteX16" fmla="*/ 1219200 w 1479957"/>
              <a:gd name="connsiteY16" fmla="*/ 1620982 h 1995055"/>
              <a:gd name="connsiteX17" fmla="*/ 1427018 w 1479957"/>
              <a:gd name="connsiteY17" fmla="*/ 1260764 h 1995055"/>
              <a:gd name="connsiteX18" fmla="*/ 1385454 w 1479957"/>
              <a:gd name="connsiteY18" fmla="*/ 471055 h 1995055"/>
              <a:gd name="connsiteX19" fmla="*/ 1260763 w 1479957"/>
              <a:gd name="connsiteY19" fmla="*/ 290945 h 1995055"/>
              <a:gd name="connsiteX20" fmla="*/ 942109 w 1479957"/>
              <a:gd name="connsiteY20" fmla="*/ 27709 h 1995055"/>
              <a:gd name="connsiteX21" fmla="*/ 872836 w 1479957"/>
              <a:gd name="connsiteY21" fmla="*/ 0 h 199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79957" h="1995055">
                <a:moveTo>
                  <a:pt x="0" y="1995055"/>
                </a:moveTo>
                <a:cubicBezTo>
                  <a:pt x="152400" y="1985818"/>
                  <a:pt x="305147" y="1981168"/>
                  <a:pt x="457200" y="1967345"/>
                </a:cubicBezTo>
                <a:cubicBezTo>
                  <a:pt x="508621" y="1962670"/>
                  <a:pt x="562142" y="1959975"/>
                  <a:pt x="609600" y="1939636"/>
                </a:cubicBezTo>
                <a:cubicBezTo>
                  <a:pt x="661414" y="1917430"/>
                  <a:pt x="701963" y="1874982"/>
                  <a:pt x="748145" y="1842655"/>
                </a:cubicBezTo>
                <a:cubicBezTo>
                  <a:pt x="822881" y="1718094"/>
                  <a:pt x="849201" y="1694166"/>
                  <a:pt x="886690" y="1551709"/>
                </a:cubicBezTo>
                <a:cubicBezTo>
                  <a:pt x="896166" y="1515702"/>
                  <a:pt x="895927" y="1477818"/>
                  <a:pt x="900545" y="1440873"/>
                </a:cubicBezTo>
                <a:cubicBezTo>
                  <a:pt x="892444" y="1278849"/>
                  <a:pt x="931968" y="1167495"/>
                  <a:pt x="817418" y="1052945"/>
                </a:cubicBezTo>
                <a:cubicBezTo>
                  <a:pt x="799832" y="1035359"/>
                  <a:pt x="771236" y="1034472"/>
                  <a:pt x="748145" y="1025236"/>
                </a:cubicBezTo>
                <a:cubicBezTo>
                  <a:pt x="720436" y="1034472"/>
                  <a:pt x="690247" y="1038228"/>
                  <a:pt x="665018" y="1052945"/>
                </a:cubicBezTo>
                <a:cubicBezTo>
                  <a:pt x="633862" y="1071119"/>
                  <a:pt x="603532" y="1093362"/>
                  <a:pt x="581890" y="1122218"/>
                </a:cubicBezTo>
                <a:cubicBezTo>
                  <a:pt x="560787" y="1150355"/>
                  <a:pt x="555066" y="1187266"/>
                  <a:pt x="540327" y="1219200"/>
                </a:cubicBezTo>
                <a:cubicBezTo>
                  <a:pt x="527345" y="1247328"/>
                  <a:pt x="512618" y="1274618"/>
                  <a:pt x="498763" y="1302327"/>
                </a:cubicBezTo>
                <a:cubicBezTo>
                  <a:pt x="494145" y="1334654"/>
                  <a:pt x="483098" y="1366704"/>
                  <a:pt x="484909" y="1399309"/>
                </a:cubicBezTo>
                <a:cubicBezTo>
                  <a:pt x="487773" y="1450862"/>
                  <a:pt x="490633" y="1504991"/>
                  <a:pt x="512618" y="1551709"/>
                </a:cubicBezTo>
                <a:cubicBezTo>
                  <a:pt x="541704" y="1613516"/>
                  <a:pt x="630552" y="1660856"/>
                  <a:pt x="692727" y="1676400"/>
                </a:cubicBezTo>
                <a:cubicBezTo>
                  <a:pt x="733298" y="1686543"/>
                  <a:pt x="775854" y="1685637"/>
                  <a:pt x="817418" y="1690255"/>
                </a:cubicBezTo>
                <a:cubicBezTo>
                  <a:pt x="951345" y="1667164"/>
                  <a:pt x="1091376" y="1667141"/>
                  <a:pt x="1219200" y="1620982"/>
                </a:cubicBezTo>
                <a:cubicBezTo>
                  <a:pt x="1311153" y="1587777"/>
                  <a:pt x="1416559" y="1284297"/>
                  <a:pt x="1427018" y="1260764"/>
                </a:cubicBezTo>
                <a:cubicBezTo>
                  <a:pt x="1494093" y="925384"/>
                  <a:pt x="1514386" y="943806"/>
                  <a:pt x="1385454" y="471055"/>
                </a:cubicBezTo>
                <a:cubicBezTo>
                  <a:pt x="1366241" y="400608"/>
                  <a:pt x="1306087" y="348196"/>
                  <a:pt x="1260763" y="290945"/>
                </a:cubicBezTo>
                <a:cubicBezTo>
                  <a:pt x="1137324" y="135022"/>
                  <a:pt x="1116488" y="124586"/>
                  <a:pt x="942109" y="27709"/>
                </a:cubicBezTo>
                <a:cubicBezTo>
                  <a:pt x="920369" y="15631"/>
                  <a:pt x="872836" y="0"/>
                  <a:pt x="872836" y="0"/>
                </a:cubicBezTo>
              </a:path>
            </a:pathLst>
          </a:custGeom>
          <a:solidFill>
            <a:schemeClr val="bg1"/>
          </a:solidFill>
          <a:ln w="38100">
            <a:solidFill>
              <a:srgbClr val="2572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Forma Livre: Forma 23">
            <a:extLst>
              <a:ext uri="{FF2B5EF4-FFF2-40B4-BE49-F238E27FC236}">
                <a16:creationId xmlns:a16="http://schemas.microsoft.com/office/drawing/2014/main" id="{F31E38D9-DD4A-78D2-FF13-5B73DBA91B3E}"/>
              </a:ext>
            </a:extLst>
          </p:cNvPr>
          <p:cNvSpPr/>
          <p:nvPr/>
        </p:nvSpPr>
        <p:spPr>
          <a:xfrm>
            <a:off x="10196945" y="3235710"/>
            <a:ext cx="55431" cy="166255"/>
          </a:xfrm>
          <a:custGeom>
            <a:avLst/>
            <a:gdLst>
              <a:gd name="connsiteX0" fmla="*/ 0 w 55431"/>
              <a:gd name="connsiteY0" fmla="*/ 0 h 166255"/>
              <a:gd name="connsiteX1" fmla="*/ 27710 w 55431"/>
              <a:gd name="connsiteY1" fmla="*/ 69273 h 166255"/>
              <a:gd name="connsiteX2" fmla="*/ 55419 w 55431"/>
              <a:gd name="connsiteY2" fmla="*/ 166255 h 166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31" h="166255">
                <a:moveTo>
                  <a:pt x="0" y="0"/>
                </a:moveTo>
                <a:cubicBezTo>
                  <a:pt x="9237" y="23091"/>
                  <a:pt x="19211" y="45901"/>
                  <a:pt x="27710" y="69273"/>
                </a:cubicBezTo>
                <a:cubicBezTo>
                  <a:pt x="56879" y="149488"/>
                  <a:pt x="55419" y="124345"/>
                  <a:pt x="55419" y="166255"/>
                </a:cubicBezTo>
              </a:path>
            </a:pathLst>
          </a:cu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Forma Livre: Forma 24">
            <a:extLst>
              <a:ext uri="{FF2B5EF4-FFF2-40B4-BE49-F238E27FC236}">
                <a16:creationId xmlns:a16="http://schemas.microsoft.com/office/drawing/2014/main" id="{A1DD9CF7-100D-F76D-CD9E-7F53F737C462}"/>
              </a:ext>
            </a:extLst>
          </p:cNvPr>
          <p:cNvSpPr/>
          <p:nvPr/>
        </p:nvSpPr>
        <p:spPr>
          <a:xfrm>
            <a:off x="10252364" y="3194146"/>
            <a:ext cx="166254" cy="27710"/>
          </a:xfrm>
          <a:custGeom>
            <a:avLst/>
            <a:gdLst>
              <a:gd name="connsiteX0" fmla="*/ 0 w 166254"/>
              <a:gd name="connsiteY0" fmla="*/ 27710 h 27710"/>
              <a:gd name="connsiteX1" fmla="*/ 166254 w 166254"/>
              <a:gd name="connsiteY1" fmla="*/ 0 h 27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6254" h="27710">
                <a:moveTo>
                  <a:pt x="0" y="27710"/>
                </a:moveTo>
                <a:cubicBezTo>
                  <a:pt x="101293" y="7450"/>
                  <a:pt x="45961" y="17185"/>
                  <a:pt x="166254" y="0"/>
                </a:cubicBezTo>
              </a:path>
            </a:pathLst>
          </a:cu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5F7373C0-BC2B-6E57-8BFA-6325A7EF144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72377" y="1365518"/>
            <a:ext cx="5706411" cy="1748347"/>
          </a:xfrm>
          <a:prstGeom prst="rect">
            <a:avLst/>
          </a:prstGeom>
          <a:ln>
            <a:solidFill>
              <a:srgbClr val="66CC33"/>
            </a:solidFill>
          </a:ln>
        </p:spPr>
      </p:pic>
      <p:pic>
        <p:nvPicPr>
          <p:cNvPr id="28" name="Gráfico 27" descr="Coração com preenchimento sólido">
            <a:extLst>
              <a:ext uri="{FF2B5EF4-FFF2-40B4-BE49-F238E27FC236}">
                <a16:creationId xmlns:a16="http://schemas.microsoft.com/office/drawing/2014/main" id="{5D84F083-53A8-31D5-4779-228D6F29DC2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875812" y="1074401"/>
            <a:ext cx="914400" cy="914400"/>
          </a:xfrm>
          <a:prstGeom prst="rect">
            <a:avLst/>
          </a:prstGeom>
        </p:spPr>
      </p:pic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6FA57F87-BFE4-08A0-8F6E-246A0A974E02}"/>
              </a:ext>
            </a:extLst>
          </p:cNvPr>
          <p:cNvCxnSpPr>
            <a:cxnSpLocks/>
          </p:cNvCxnSpPr>
          <p:nvPr/>
        </p:nvCxnSpPr>
        <p:spPr>
          <a:xfrm>
            <a:off x="6484947" y="2114900"/>
            <a:ext cx="1475382" cy="0"/>
          </a:xfrm>
          <a:prstGeom prst="line">
            <a:avLst/>
          </a:prstGeom>
          <a:ln w="15875" cmpd="sng">
            <a:solidFill>
              <a:srgbClr val="66CC3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2DC6323E-2772-3113-2DE1-3482104986DF}"/>
              </a:ext>
            </a:extLst>
          </p:cNvPr>
          <p:cNvCxnSpPr>
            <a:cxnSpLocks/>
          </p:cNvCxnSpPr>
          <p:nvPr/>
        </p:nvCxnSpPr>
        <p:spPr>
          <a:xfrm>
            <a:off x="5569400" y="2848167"/>
            <a:ext cx="1897265" cy="0"/>
          </a:xfrm>
          <a:prstGeom prst="line">
            <a:avLst/>
          </a:prstGeom>
          <a:ln w="15875" cmpd="sng">
            <a:solidFill>
              <a:srgbClr val="66CC3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6006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 animBg="1"/>
      <p:bldP spid="12" grpId="0" animBg="1"/>
      <p:bldP spid="15" grpId="0" animBg="1"/>
      <p:bldP spid="18" grpId="0" animBg="1"/>
      <p:bldP spid="23" grpId="0" animBg="1"/>
      <p:bldP spid="24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EEAB6261-33F0-E4F4-D8B5-F518C571C9DF}"/>
              </a:ext>
            </a:extLst>
          </p:cNvPr>
          <p:cNvSpPr/>
          <p:nvPr/>
        </p:nvSpPr>
        <p:spPr>
          <a:xfrm>
            <a:off x="2050052" y="1061207"/>
            <a:ext cx="8403220" cy="4911634"/>
          </a:xfrm>
          <a:prstGeom prst="rect">
            <a:avLst/>
          </a:prstGeom>
          <a:solidFill>
            <a:srgbClr val="84BD00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DAE4F50-6273-C364-2211-C2F4C6849CF3}"/>
              </a:ext>
            </a:extLst>
          </p:cNvPr>
          <p:cNvSpPr txBox="1"/>
          <p:nvPr/>
        </p:nvSpPr>
        <p:spPr>
          <a:xfrm>
            <a:off x="2647094" y="2085863"/>
            <a:ext cx="691996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</a:lstStyle>
          <a:p>
            <a:r>
              <a:rPr lang="pt-B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“Planejamento Estratégico é o processo contínuo de, sistematicamente e com o maior conhecimento possível do futuro contido, tomar decisões atuais que envolvam riscos; organizar sistematicamente as atividades necessárias à execução dessas decisões e, por meio de uma retroalimentação organizada e sistemática, medir o resultado dessas decisões em confronto com as expectativas alimentadas.” </a:t>
            </a:r>
          </a:p>
          <a:p>
            <a:endParaRPr lang="pt-BR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r>
              <a:rPr lang="pt-B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Peter Drucker</a:t>
            </a:r>
            <a:endParaRPr lang="en-IN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1B0F044E-95A1-35B3-D470-FC483F32EDFE}"/>
              </a:ext>
            </a:extLst>
          </p:cNvPr>
          <p:cNvGrpSpPr/>
          <p:nvPr/>
        </p:nvGrpSpPr>
        <p:grpSpPr>
          <a:xfrm>
            <a:off x="0" y="6111043"/>
            <a:ext cx="12214157" cy="763384"/>
            <a:chOff x="-29211" y="12188349"/>
            <a:chExt cx="24442422" cy="1527650"/>
          </a:xfrm>
        </p:grpSpPr>
        <p:sp>
          <p:nvSpPr>
            <p:cNvPr id="4" name="Forma Livre: Forma 3">
              <a:extLst>
                <a:ext uri="{FF2B5EF4-FFF2-40B4-BE49-F238E27FC236}">
                  <a16:creationId xmlns:a16="http://schemas.microsoft.com/office/drawing/2014/main" id="{F0351199-A20B-2A9C-029C-E274DAE31D0D}"/>
                </a:ext>
              </a:extLst>
            </p:cNvPr>
            <p:cNvSpPr/>
            <p:nvPr/>
          </p:nvSpPr>
          <p:spPr>
            <a:xfrm>
              <a:off x="-29211" y="12773948"/>
              <a:ext cx="24442422" cy="942051"/>
            </a:xfrm>
            <a:custGeom>
              <a:avLst/>
              <a:gdLst>
                <a:gd name="connsiteX0" fmla="*/ 0 w 24442422"/>
                <a:gd name="connsiteY0" fmla="*/ 0 h 942051"/>
                <a:gd name="connsiteX1" fmla="*/ 24442422 w 24442422"/>
                <a:gd name="connsiteY1" fmla="*/ 0 h 942051"/>
                <a:gd name="connsiteX2" fmla="*/ 24442422 w 24442422"/>
                <a:gd name="connsiteY2" fmla="*/ 942051 h 942051"/>
                <a:gd name="connsiteX3" fmla="*/ 0 w 24442422"/>
                <a:gd name="connsiteY3" fmla="*/ 942051 h 9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42422" h="942051">
                  <a:moveTo>
                    <a:pt x="0" y="0"/>
                  </a:moveTo>
                  <a:lnTo>
                    <a:pt x="24442422" y="0"/>
                  </a:lnTo>
                  <a:lnTo>
                    <a:pt x="24442422" y="942051"/>
                  </a:lnTo>
                  <a:lnTo>
                    <a:pt x="0" y="942051"/>
                  </a:lnTo>
                  <a:close/>
                </a:path>
              </a:pathLst>
            </a:custGeom>
            <a:solidFill>
              <a:srgbClr val="25722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grpSp>
          <p:nvGrpSpPr>
            <p:cNvPr id="5" name="Agrupar 4">
              <a:extLst>
                <a:ext uri="{FF2B5EF4-FFF2-40B4-BE49-F238E27FC236}">
                  <a16:creationId xmlns:a16="http://schemas.microsoft.com/office/drawing/2014/main" id="{351A3A4F-610B-BFC6-9157-7A6A51F289C6}"/>
                </a:ext>
              </a:extLst>
            </p:cNvPr>
            <p:cNvGrpSpPr/>
            <p:nvPr/>
          </p:nvGrpSpPr>
          <p:grpSpPr>
            <a:xfrm>
              <a:off x="21006293" y="12188349"/>
              <a:ext cx="3023094" cy="1123078"/>
              <a:chOff x="17983199" y="8310625"/>
              <a:chExt cx="3023094" cy="1123078"/>
            </a:xfrm>
          </p:grpSpPr>
          <p:sp>
            <p:nvSpPr>
              <p:cNvPr id="6" name="Retângulo 5">
                <a:extLst>
                  <a:ext uri="{FF2B5EF4-FFF2-40B4-BE49-F238E27FC236}">
                    <a16:creationId xmlns:a16="http://schemas.microsoft.com/office/drawing/2014/main" id="{A89D9B22-51B6-3ED0-13A4-57E063A5B554}"/>
                  </a:ext>
                </a:extLst>
              </p:cNvPr>
              <p:cNvSpPr/>
              <p:nvPr/>
            </p:nvSpPr>
            <p:spPr>
              <a:xfrm>
                <a:off x="17983199" y="8310625"/>
                <a:ext cx="3023094" cy="1123078"/>
              </a:xfrm>
              <a:prstGeom prst="rect">
                <a:avLst/>
              </a:prstGeom>
              <a:solidFill>
                <a:srgbClr val="84BD0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0" tIns="0" rIns="0" bIns="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32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 Medium"/>
                </a:endParaRPr>
              </a:p>
            </p:txBody>
          </p:sp>
          <p:pic>
            <p:nvPicPr>
              <p:cNvPr id="9" name="Gráfico 8">
                <a:extLst>
                  <a:ext uri="{FF2B5EF4-FFF2-40B4-BE49-F238E27FC236}">
                    <a16:creationId xmlns:a16="http://schemas.microsoft.com/office/drawing/2014/main" id="{907212ED-098C-3849-BCC0-424446A5B4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8366033" y="8522120"/>
                <a:ext cx="2257425" cy="700088"/>
              </a:xfrm>
              <a:prstGeom prst="rect">
                <a:avLst/>
              </a:prstGeom>
            </p:spPr>
          </p:pic>
        </p:grpSp>
      </p:grpSp>
      <p:sp>
        <p:nvSpPr>
          <p:cNvPr id="11" name="Retângulo">
            <a:extLst>
              <a:ext uri="{FF2B5EF4-FFF2-40B4-BE49-F238E27FC236}">
                <a16:creationId xmlns:a16="http://schemas.microsoft.com/office/drawing/2014/main" id="{3590B1B3-8614-6D34-CCF2-B7B0E2C85189}"/>
              </a:ext>
            </a:extLst>
          </p:cNvPr>
          <p:cNvSpPr/>
          <p:nvPr/>
        </p:nvSpPr>
        <p:spPr>
          <a:xfrm>
            <a:off x="278847" y="218836"/>
            <a:ext cx="5068191" cy="549923"/>
          </a:xfrm>
          <a:prstGeom prst="rect">
            <a:avLst/>
          </a:prstGeom>
          <a:solidFill>
            <a:srgbClr val="84BD0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F11C161-D08B-6DDA-3459-45D10B5989F9}"/>
              </a:ext>
            </a:extLst>
          </p:cNvPr>
          <p:cNvSpPr txBox="1"/>
          <p:nvPr/>
        </p:nvSpPr>
        <p:spPr>
          <a:xfrm>
            <a:off x="320120" y="107292"/>
            <a:ext cx="6096000" cy="577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480"/>
              </a:lnSpc>
            </a:pPr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PLANEJAMENTO ESTRATÉGICO</a:t>
            </a:r>
          </a:p>
        </p:txBody>
      </p:sp>
    </p:spTree>
    <p:extLst>
      <p:ext uri="{BB962C8B-B14F-4D97-AF65-F5344CB8AC3E}">
        <p14:creationId xmlns:p14="http://schemas.microsoft.com/office/powerpoint/2010/main" val="3251623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EEAB6261-33F0-E4F4-D8B5-F518C571C9DF}"/>
              </a:ext>
            </a:extLst>
          </p:cNvPr>
          <p:cNvSpPr/>
          <p:nvPr/>
        </p:nvSpPr>
        <p:spPr>
          <a:xfrm>
            <a:off x="2696901" y="1269245"/>
            <a:ext cx="8403220" cy="4911634"/>
          </a:xfrm>
          <a:prstGeom prst="rect">
            <a:avLst/>
          </a:prstGeom>
          <a:solidFill>
            <a:srgbClr val="66CC33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DAE4F50-6273-C364-2211-C2F4C6849CF3}"/>
              </a:ext>
            </a:extLst>
          </p:cNvPr>
          <p:cNvSpPr txBox="1"/>
          <p:nvPr/>
        </p:nvSpPr>
        <p:spPr>
          <a:xfrm>
            <a:off x="2815542" y="1616386"/>
            <a:ext cx="828457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</a:lstStyle>
          <a:p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Administrar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planos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benefícios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natureza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previdenciária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meio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uma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gestão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eficaz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dos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recursos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cumprindo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compromissos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contratados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perante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participantes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assistidos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IN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56C69C2B-5AD5-6007-7F8F-8ECB3CE6C284}"/>
              </a:ext>
            </a:extLst>
          </p:cNvPr>
          <p:cNvSpPr txBox="1"/>
          <p:nvPr/>
        </p:nvSpPr>
        <p:spPr>
          <a:xfrm>
            <a:off x="2815542" y="3421243"/>
            <a:ext cx="60940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Transformar o futuro dos participantes contribuindo para uma melhor qualidade de vida.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DD8DBEE8-46F7-5B23-1D56-C588C74C339C}"/>
              </a:ext>
            </a:extLst>
          </p:cNvPr>
          <p:cNvSpPr txBox="1"/>
          <p:nvPr/>
        </p:nvSpPr>
        <p:spPr>
          <a:xfrm>
            <a:off x="2815542" y="5092068"/>
            <a:ext cx="60940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Integridade, Comprometimento, Zelo, Excelência, Transparência, Diversidade, Inclusão, Pessoas.</a:t>
            </a:r>
          </a:p>
        </p:txBody>
      </p:sp>
      <p:cxnSp>
        <p:nvCxnSpPr>
          <p:cNvPr id="21" name="Conector Reto 4">
            <a:extLst>
              <a:ext uri="{FF2B5EF4-FFF2-40B4-BE49-F238E27FC236}">
                <a16:creationId xmlns:a16="http://schemas.microsoft.com/office/drawing/2014/main" id="{5DD20307-A40A-0BA9-DCBF-C0F9908EA3B4}"/>
              </a:ext>
            </a:extLst>
          </p:cNvPr>
          <p:cNvCxnSpPr/>
          <p:nvPr/>
        </p:nvCxnSpPr>
        <p:spPr>
          <a:xfrm>
            <a:off x="3044142" y="2893671"/>
            <a:ext cx="738464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5">
            <a:extLst>
              <a:ext uri="{FF2B5EF4-FFF2-40B4-BE49-F238E27FC236}">
                <a16:creationId xmlns:a16="http://schemas.microsoft.com/office/drawing/2014/main" id="{53BD1E5B-E3E0-0E9F-B145-FDCB5F47D0C9}"/>
              </a:ext>
            </a:extLst>
          </p:cNvPr>
          <p:cNvCxnSpPr/>
          <p:nvPr/>
        </p:nvCxnSpPr>
        <p:spPr>
          <a:xfrm>
            <a:off x="3044142" y="4550780"/>
            <a:ext cx="738464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entágono 24">
            <a:extLst>
              <a:ext uri="{FF2B5EF4-FFF2-40B4-BE49-F238E27FC236}">
                <a16:creationId xmlns:a16="http://schemas.microsoft.com/office/drawing/2014/main" id="{AFD454C6-704F-CB82-0120-0EC2EDEDDBC7}"/>
              </a:ext>
            </a:extLst>
          </p:cNvPr>
          <p:cNvSpPr/>
          <p:nvPr/>
        </p:nvSpPr>
        <p:spPr>
          <a:xfrm>
            <a:off x="1096894" y="1416923"/>
            <a:ext cx="1420243" cy="1255938"/>
          </a:xfrm>
          <a:prstGeom prst="pentagon">
            <a:avLst/>
          </a:prstGeom>
          <a:solidFill>
            <a:srgbClr val="257226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01ACEDFB-A222-66E4-BDA1-F44CD5E945E1}"/>
              </a:ext>
            </a:extLst>
          </p:cNvPr>
          <p:cNvSpPr txBox="1"/>
          <p:nvPr/>
        </p:nvSpPr>
        <p:spPr>
          <a:xfrm>
            <a:off x="1320086" y="1925456"/>
            <a:ext cx="953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MISSÃO</a:t>
            </a:r>
          </a:p>
        </p:txBody>
      </p:sp>
      <p:sp>
        <p:nvSpPr>
          <p:cNvPr id="27" name="Pentágono 26">
            <a:extLst>
              <a:ext uri="{FF2B5EF4-FFF2-40B4-BE49-F238E27FC236}">
                <a16:creationId xmlns:a16="http://schemas.microsoft.com/office/drawing/2014/main" id="{9A4E323B-A95C-9673-34C6-F79F8FA2C9D5}"/>
              </a:ext>
            </a:extLst>
          </p:cNvPr>
          <p:cNvSpPr/>
          <p:nvPr/>
        </p:nvSpPr>
        <p:spPr>
          <a:xfrm>
            <a:off x="1088119" y="3097552"/>
            <a:ext cx="1420243" cy="1255938"/>
          </a:xfrm>
          <a:prstGeom prst="pentagon">
            <a:avLst/>
          </a:prstGeom>
          <a:solidFill>
            <a:srgbClr val="257226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0439E25A-2480-4CEA-76AF-F2C82FD4D157}"/>
              </a:ext>
            </a:extLst>
          </p:cNvPr>
          <p:cNvSpPr txBox="1"/>
          <p:nvPr/>
        </p:nvSpPr>
        <p:spPr>
          <a:xfrm>
            <a:off x="1319170" y="3620593"/>
            <a:ext cx="953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VISÃO</a:t>
            </a:r>
          </a:p>
        </p:txBody>
      </p:sp>
      <p:sp>
        <p:nvSpPr>
          <p:cNvPr id="29" name="Pentágono 28">
            <a:extLst>
              <a:ext uri="{FF2B5EF4-FFF2-40B4-BE49-F238E27FC236}">
                <a16:creationId xmlns:a16="http://schemas.microsoft.com/office/drawing/2014/main" id="{6B5949A4-0002-C9A2-95A5-CB8305581EF0}"/>
              </a:ext>
            </a:extLst>
          </p:cNvPr>
          <p:cNvSpPr/>
          <p:nvPr/>
        </p:nvSpPr>
        <p:spPr>
          <a:xfrm>
            <a:off x="1064746" y="4763987"/>
            <a:ext cx="1420243" cy="1255938"/>
          </a:xfrm>
          <a:prstGeom prst="pentagon">
            <a:avLst/>
          </a:prstGeom>
          <a:solidFill>
            <a:srgbClr val="257226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38DC2276-AE26-5361-2F9E-F5DF75BA6C1F}"/>
              </a:ext>
            </a:extLst>
          </p:cNvPr>
          <p:cNvSpPr txBox="1"/>
          <p:nvPr/>
        </p:nvSpPr>
        <p:spPr>
          <a:xfrm>
            <a:off x="1262415" y="5286545"/>
            <a:ext cx="1044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VALORES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A9032D07-32DA-4E42-8A58-37C2036FF6D1}"/>
              </a:ext>
            </a:extLst>
          </p:cNvPr>
          <p:cNvGrpSpPr/>
          <p:nvPr/>
        </p:nvGrpSpPr>
        <p:grpSpPr>
          <a:xfrm>
            <a:off x="0" y="6111043"/>
            <a:ext cx="12214157" cy="763384"/>
            <a:chOff x="-29211" y="12188349"/>
            <a:chExt cx="24442422" cy="1527650"/>
          </a:xfrm>
        </p:grpSpPr>
        <p:sp>
          <p:nvSpPr>
            <p:cNvPr id="4" name="Forma Livre: Forma 3">
              <a:extLst>
                <a:ext uri="{FF2B5EF4-FFF2-40B4-BE49-F238E27FC236}">
                  <a16:creationId xmlns:a16="http://schemas.microsoft.com/office/drawing/2014/main" id="{A9DA2568-D10E-1197-5A18-299932678384}"/>
                </a:ext>
              </a:extLst>
            </p:cNvPr>
            <p:cNvSpPr/>
            <p:nvPr/>
          </p:nvSpPr>
          <p:spPr>
            <a:xfrm>
              <a:off x="-29211" y="12773948"/>
              <a:ext cx="24442422" cy="942051"/>
            </a:xfrm>
            <a:custGeom>
              <a:avLst/>
              <a:gdLst>
                <a:gd name="connsiteX0" fmla="*/ 0 w 24442422"/>
                <a:gd name="connsiteY0" fmla="*/ 0 h 942051"/>
                <a:gd name="connsiteX1" fmla="*/ 24442422 w 24442422"/>
                <a:gd name="connsiteY1" fmla="*/ 0 h 942051"/>
                <a:gd name="connsiteX2" fmla="*/ 24442422 w 24442422"/>
                <a:gd name="connsiteY2" fmla="*/ 942051 h 942051"/>
                <a:gd name="connsiteX3" fmla="*/ 0 w 24442422"/>
                <a:gd name="connsiteY3" fmla="*/ 942051 h 9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42422" h="942051">
                  <a:moveTo>
                    <a:pt x="0" y="0"/>
                  </a:moveTo>
                  <a:lnTo>
                    <a:pt x="24442422" y="0"/>
                  </a:lnTo>
                  <a:lnTo>
                    <a:pt x="24442422" y="942051"/>
                  </a:lnTo>
                  <a:lnTo>
                    <a:pt x="0" y="942051"/>
                  </a:lnTo>
                  <a:close/>
                </a:path>
              </a:pathLst>
            </a:custGeom>
            <a:solidFill>
              <a:srgbClr val="25722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grpSp>
          <p:nvGrpSpPr>
            <p:cNvPr id="5" name="Agrupar 4">
              <a:extLst>
                <a:ext uri="{FF2B5EF4-FFF2-40B4-BE49-F238E27FC236}">
                  <a16:creationId xmlns:a16="http://schemas.microsoft.com/office/drawing/2014/main" id="{388F8797-0AA3-2315-BFD5-16715CEA2FE4}"/>
                </a:ext>
              </a:extLst>
            </p:cNvPr>
            <p:cNvGrpSpPr/>
            <p:nvPr/>
          </p:nvGrpSpPr>
          <p:grpSpPr>
            <a:xfrm>
              <a:off x="21006293" y="12188349"/>
              <a:ext cx="3023094" cy="1123078"/>
              <a:chOff x="17983199" y="8310625"/>
              <a:chExt cx="3023094" cy="1123078"/>
            </a:xfrm>
          </p:grpSpPr>
          <p:sp>
            <p:nvSpPr>
              <p:cNvPr id="6" name="Retângulo 5">
                <a:extLst>
                  <a:ext uri="{FF2B5EF4-FFF2-40B4-BE49-F238E27FC236}">
                    <a16:creationId xmlns:a16="http://schemas.microsoft.com/office/drawing/2014/main" id="{8B1A42DF-C6FF-21CE-501C-A656536DAD31}"/>
                  </a:ext>
                </a:extLst>
              </p:cNvPr>
              <p:cNvSpPr/>
              <p:nvPr/>
            </p:nvSpPr>
            <p:spPr>
              <a:xfrm>
                <a:off x="17983199" y="8310625"/>
                <a:ext cx="3023094" cy="1123078"/>
              </a:xfrm>
              <a:prstGeom prst="rect">
                <a:avLst/>
              </a:prstGeom>
              <a:solidFill>
                <a:srgbClr val="84BD0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0" tIns="0" rIns="0" bIns="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32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 Medium"/>
                </a:endParaRPr>
              </a:p>
            </p:txBody>
          </p:sp>
          <p:pic>
            <p:nvPicPr>
              <p:cNvPr id="9" name="Gráfico 8">
                <a:extLst>
                  <a:ext uri="{FF2B5EF4-FFF2-40B4-BE49-F238E27FC236}">
                    <a16:creationId xmlns:a16="http://schemas.microsoft.com/office/drawing/2014/main" id="{3D0AED66-B0E2-CDE6-1761-22E7588DFC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8366033" y="8522120"/>
                <a:ext cx="2257425" cy="700088"/>
              </a:xfrm>
              <a:prstGeom prst="rect">
                <a:avLst/>
              </a:prstGeom>
            </p:spPr>
          </p:pic>
        </p:grpSp>
      </p:grpSp>
      <p:sp>
        <p:nvSpPr>
          <p:cNvPr id="11" name="Retângulo">
            <a:extLst>
              <a:ext uri="{FF2B5EF4-FFF2-40B4-BE49-F238E27FC236}">
                <a16:creationId xmlns:a16="http://schemas.microsoft.com/office/drawing/2014/main" id="{1105314B-9C0E-E250-C2A5-7A2807780D70}"/>
              </a:ext>
            </a:extLst>
          </p:cNvPr>
          <p:cNvSpPr/>
          <p:nvPr/>
        </p:nvSpPr>
        <p:spPr>
          <a:xfrm>
            <a:off x="278847" y="218836"/>
            <a:ext cx="5068191" cy="549923"/>
          </a:xfrm>
          <a:prstGeom prst="rect">
            <a:avLst/>
          </a:prstGeom>
          <a:solidFill>
            <a:srgbClr val="84BD0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F11C161-D08B-6DDA-3459-45D10B5989F9}"/>
              </a:ext>
            </a:extLst>
          </p:cNvPr>
          <p:cNvSpPr txBox="1"/>
          <p:nvPr/>
        </p:nvSpPr>
        <p:spPr>
          <a:xfrm>
            <a:off x="320120" y="135404"/>
            <a:ext cx="6096000" cy="577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480"/>
              </a:lnSpc>
            </a:pPr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IDEOLOGIA ORGANIZACIONAL</a:t>
            </a:r>
          </a:p>
        </p:txBody>
      </p:sp>
    </p:spTree>
    <p:extLst>
      <p:ext uri="{BB962C8B-B14F-4D97-AF65-F5344CB8AC3E}">
        <p14:creationId xmlns:p14="http://schemas.microsoft.com/office/powerpoint/2010/main" val="3426405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/>
      <p:bldP spid="18" grpId="0"/>
      <p:bldP spid="20" grpId="0"/>
      <p:bldP spid="25" grpId="0" animBg="1"/>
      <p:bldP spid="26" grpId="0"/>
      <p:bldP spid="27" grpId="0" animBg="1"/>
      <p:bldP spid="28" grpId="0"/>
      <p:bldP spid="29" grpId="0" animBg="1"/>
      <p:bldP spid="30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63FE543-B557-2938-6871-9E2841DDE9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BF3A9D6C-B1C5-CB9F-A32E-36DF28EC30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7323" y="6271641"/>
            <a:ext cx="1255553" cy="387470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3F62CFB8-A89C-0E7E-40CB-FD8F31D9AA4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11191875" y="2463295"/>
            <a:ext cx="1000125" cy="2000250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A5D339A6-0214-AC92-6035-A899EEB9AA7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266415" y="0"/>
            <a:ext cx="925585" cy="1803633"/>
          </a:xfrm>
          <a:prstGeom prst="rect">
            <a:avLst/>
          </a:prstGeom>
          <a:solidFill>
            <a:srgbClr val="84B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F8462744-E80D-703E-E0C7-1158E238F5A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08990" y="-111432"/>
            <a:ext cx="1866900" cy="200025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6F48DF1C-9BF8-6F9E-57D5-D8CF4CE343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266414" y="5054367"/>
            <a:ext cx="925585" cy="180363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BEA6CC-C783-2DA9-87F0-C1D80459C7F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08990" y="4917122"/>
            <a:ext cx="1866900" cy="200025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14E189ED-AA64-19AC-366F-AB81EA23EE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266414" y="4489360"/>
            <a:ext cx="925585" cy="567391"/>
          </a:xfrm>
          <a:prstGeom prst="rect">
            <a:avLst/>
          </a:prstGeom>
          <a:solidFill>
            <a:srgbClr val="84B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84BD00"/>
              </a:solidFill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F46B4989-F33E-78AC-DD36-A57574E5D0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266415" y="1786293"/>
            <a:ext cx="925585" cy="677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84BD00"/>
              </a:solidFill>
            </a:endParaRP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A275CD18-A0E8-85BB-4751-445D861F5FB6}"/>
              </a:ext>
            </a:extLst>
          </p:cNvPr>
          <p:cNvSpPr/>
          <p:nvPr/>
        </p:nvSpPr>
        <p:spPr>
          <a:xfrm>
            <a:off x="6067823" y="2193670"/>
            <a:ext cx="127000" cy="281305"/>
          </a:xfrm>
          <a:custGeom>
            <a:avLst/>
            <a:gdLst/>
            <a:ahLst/>
            <a:cxnLst/>
            <a:rect l="l" t="t" r="r" b="b"/>
            <a:pathLst>
              <a:path w="127000" h="281305">
                <a:moveTo>
                  <a:pt x="0" y="154812"/>
                </a:moveTo>
                <a:lnTo>
                  <a:pt x="64896" y="281050"/>
                </a:lnTo>
                <a:lnTo>
                  <a:pt x="101911" y="204977"/>
                </a:lnTo>
                <a:lnTo>
                  <a:pt x="54482" y="204977"/>
                </a:lnTo>
                <a:lnTo>
                  <a:pt x="54398" y="197447"/>
                </a:lnTo>
                <a:lnTo>
                  <a:pt x="0" y="154812"/>
                </a:lnTo>
                <a:close/>
              </a:path>
              <a:path w="127000" h="281305">
                <a:moveTo>
                  <a:pt x="54398" y="197447"/>
                </a:moveTo>
                <a:lnTo>
                  <a:pt x="54482" y="204977"/>
                </a:lnTo>
                <a:lnTo>
                  <a:pt x="63927" y="204915"/>
                </a:lnTo>
                <a:lnTo>
                  <a:pt x="54398" y="197447"/>
                </a:lnTo>
                <a:close/>
              </a:path>
              <a:path w="127000" h="281305">
                <a:moveTo>
                  <a:pt x="63927" y="204915"/>
                </a:moveTo>
                <a:lnTo>
                  <a:pt x="54482" y="204977"/>
                </a:lnTo>
                <a:lnTo>
                  <a:pt x="64007" y="204977"/>
                </a:lnTo>
                <a:close/>
              </a:path>
              <a:path w="127000" h="281305">
                <a:moveTo>
                  <a:pt x="127000" y="153415"/>
                </a:moveTo>
                <a:lnTo>
                  <a:pt x="73448" y="197250"/>
                </a:lnTo>
                <a:lnTo>
                  <a:pt x="73532" y="204850"/>
                </a:lnTo>
                <a:lnTo>
                  <a:pt x="64086" y="204913"/>
                </a:lnTo>
                <a:lnTo>
                  <a:pt x="101911" y="204977"/>
                </a:lnTo>
                <a:lnTo>
                  <a:pt x="127000" y="153415"/>
                </a:lnTo>
                <a:close/>
              </a:path>
              <a:path w="127000" h="281305">
                <a:moveTo>
                  <a:pt x="71246" y="0"/>
                </a:moveTo>
                <a:lnTo>
                  <a:pt x="52196" y="253"/>
                </a:lnTo>
                <a:lnTo>
                  <a:pt x="54398" y="197447"/>
                </a:lnTo>
                <a:lnTo>
                  <a:pt x="63927" y="204915"/>
                </a:lnTo>
                <a:lnTo>
                  <a:pt x="64086" y="204913"/>
                </a:lnTo>
                <a:lnTo>
                  <a:pt x="73448" y="197250"/>
                </a:lnTo>
                <a:lnTo>
                  <a:pt x="71246" y="0"/>
                </a:lnTo>
                <a:close/>
              </a:path>
              <a:path w="127000" h="281305">
                <a:moveTo>
                  <a:pt x="73448" y="197250"/>
                </a:moveTo>
                <a:lnTo>
                  <a:pt x="64086" y="204913"/>
                </a:lnTo>
                <a:lnTo>
                  <a:pt x="73532" y="204850"/>
                </a:lnTo>
                <a:lnTo>
                  <a:pt x="73448" y="197250"/>
                </a:lnTo>
                <a:close/>
              </a:path>
            </a:pathLst>
          </a:custGeom>
          <a:solidFill>
            <a:srgbClr val="25722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>
            <a:extLst>
              <a:ext uri="{FF2B5EF4-FFF2-40B4-BE49-F238E27FC236}">
                <a16:creationId xmlns:a16="http://schemas.microsoft.com/office/drawing/2014/main" id="{F9AD54F4-A6D7-D02F-61B4-16DEE01875A9}"/>
              </a:ext>
            </a:extLst>
          </p:cNvPr>
          <p:cNvGrpSpPr/>
          <p:nvPr/>
        </p:nvGrpSpPr>
        <p:grpSpPr>
          <a:xfrm>
            <a:off x="3006047" y="2197567"/>
            <a:ext cx="4261485" cy="1362710"/>
            <a:chOff x="5297364" y="2197567"/>
            <a:chExt cx="4261485" cy="1362710"/>
          </a:xfrm>
        </p:grpSpPr>
        <p:sp>
          <p:nvSpPr>
            <p:cNvPr id="5" name="object 4">
              <a:extLst>
                <a:ext uri="{FF2B5EF4-FFF2-40B4-BE49-F238E27FC236}">
                  <a16:creationId xmlns:a16="http://schemas.microsoft.com/office/drawing/2014/main" id="{FE7521B5-E1B5-3DC5-8691-EF25D905BB40}"/>
                </a:ext>
              </a:extLst>
            </p:cNvPr>
            <p:cNvSpPr/>
            <p:nvPr/>
          </p:nvSpPr>
          <p:spPr>
            <a:xfrm>
              <a:off x="7176516" y="3200400"/>
              <a:ext cx="2382520" cy="360045"/>
            </a:xfrm>
            <a:custGeom>
              <a:avLst/>
              <a:gdLst/>
              <a:ahLst/>
              <a:cxnLst/>
              <a:rect l="l" t="t" r="r" b="b"/>
              <a:pathLst>
                <a:path w="2382520" h="360045">
                  <a:moveTo>
                    <a:pt x="0" y="359663"/>
                  </a:moveTo>
                  <a:lnTo>
                    <a:pt x="2382012" y="359663"/>
                  </a:lnTo>
                  <a:lnTo>
                    <a:pt x="2382012" y="0"/>
                  </a:lnTo>
                  <a:lnTo>
                    <a:pt x="0" y="0"/>
                  </a:lnTo>
                  <a:lnTo>
                    <a:pt x="0" y="359663"/>
                  </a:lnTo>
                  <a:close/>
                </a:path>
              </a:pathLst>
            </a:custGeom>
            <a:solidFill>
              <a:srgbClr val="257226">
                <a:alpha val="73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5">
              <a:extLst>
                <a:ext uri="{FF2B5EF4-FFF2-40B4-BE49-F238E27FC236}">
                  <a16:creationId xmlns:a16="http://schemas.microsoft.com/office/drawing/2014/main" id="{21DBBA8A-35F6-3B80-B18A-8C0FEE544CB9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97364" y="2197567"/>
              <a:ext cx="1380862" cy="509108"/>
            </a:xfrm>
            <a:prstGeom prst="rect">
              <a:avLst/>
            </a:prstGeom>
          </p:spPr>
        </p:pic>
        <p:pic>
          <p:nvPicPr>
            <p:cNvPr id="17" name="object 6">
              <a:extLst>
                <a:ext uri="{FF2B5EF4-FFF2-40B4-BE49-F238E27FC236}">
                  <a16:creationId xmlns:a16="http://schemas.microsoft.com/office/drawing/2014/main" id="{27D4B4BF-AEDC-B132-2B7E-B887DCABC1D5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24856" y="2197582"/>
              <a:ext cx="1324355" cy="541045"/>
            </a:xfrm>
            <a:prstGeom prst="rect">
              <a:avLst/>
            </a:prstGeom>
          </p:spPr>
        </p:pic>
        <p:sp>
          <p:nvSpPr>
            <p:cNvPr id="18" name="object 7">
              <a:extLst>
                <a:ext uri="{FF2B5EF4-FFF2-40B4-BE49-F238E27FC236}">
                  <a16:creationId xmlns:a16="http://schemas.microsoft.com/office/drawing/2014/main" id="{D0D86CEF-6B22-ED14-CD2E-D0470E858270}"/>
                </a:ext>
              </a:extLst>
            </p:cNvPr>
            <p:cNvSpPr/>
            <p:nvPr/>
          </p:nvSpPr>
          <p:spPr>
            <a:xfrm>
              <a:off x="5335524" y="2212848"/>
              <a:ext cx="1309370" cy="437515"/>
            </a:xfrm>
            <a:custGeom>
              <a:avLst/>
              <a:gdLst/>
              <a:ahLst/>
              <a:cxnLst/>
              <a:rect l="l" t="t" r="r" b="b"/>
              <a:pathLst>
                <a:path w="1309370" h="437514">
                  <a:moveTo>
                    <a:pt x="1309116" y="0"/>
                  </a:moveTo>
                  <a:lnTo>
                    <a:pt x="0" y="0"/>
                  </a:lnTo>
                  <a:lnTo>
                    <a:pt x="0" y="437388"/>
                  </a:lnTo>
                  <a:lnTo>
                    <a:pt x="1309116" y="437388"/>
                  </a:lnTo>
                  <a:lnTo>
                    <a:pt x="1309116" y="0"/>
                  </a:lnTo>
                  <a:close/>
                </a:path>
              </a:pathLst>
            </a:custGeom>
            <a:solidFill>
              <a:srgbClr val="84B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8">
            <a:extLst>
              <a:ext uri="{FF2B5EF4-FFF2-40B4-BE49-F238E27FC236}">
                <a16:creationId xmlns:a16="http://schemas.microsoft.com/office/drawing/2014/main" id="{0C8C3CC2-FF93-3F06-422A-3CD21C7FE842}"/>
              </a:ext>
            </a:extLst>
          </p:cNvPr>
          <p:cNvSpPr txBox="1"/>
          <p:nvPr/>
        </p:nvSpPr>
        <p:spPr>
          <a:xfrm>
            <a:off x="3033082" y="2205630"/>
            <a:ext cx="1309370" cy="380873"/>
          </a:xfrm>
          <a:prstGeom prst="rect">
            <a:avLst/>
          </a:prstGeom>
          <a:ln w="9525">
            <a:solidFill>
              <a:srgbClr val="84BD00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116839" marR="107950" indent="223520">
              <a:lnSpc>
                <a:spcPct val="100000"/>
              </a:lnSpc>
              <a:spcBef>
                <a:spcPts val="330"/>
              </a:spcBef>
            </a:pPr>
            <a:r>
              <a:rPr sz="1100" b="1" dirty="0">
                <a:solidFill>
                  <a:srgbClr val="244060"/>
                </a:solidFill>
                <a:latin typeface="Segoe UI Semilight"/>
                <a:cs typeface="Segoe UI Semilight"/>
              </a:rPr>
              <a:t>Análise</a:t>
            </a:r>
            <a:r>
              <a:rPr sz="1100" b="1" spc="-35" dirty="0">
                <a:solidFill>
                  <a:srgbClr val="244060"/>
                </a:solidFill>
                <a:latin typeface="Segoe UI Semilight"/>
                <a:cs typeface="Segoe UI Semilight"/>
              </a:rPr>
              <a:t> </a:t>
            </a:r>
            <a:r>
              <a:rPr sz="1100" b="1" spc="-25" dirty="0">
                <a:solidFill>
                  <a:srgbClr val="244060"/>
                </a:solidFill>
                <a:latin typeface="Segoe UI Semilight"/>
                <a:cs typeface="Segoe UI Semilight"/>
              </a:rPr>
              <a:t>do </a:t>
            </a:r>
            <a:r>
              <a:rPr sz="1100" b="1" dirty="0">
                <a:solidFill>
                  <a:srgbClr val="244060"/>
                </a:solidFill>
                <a:latin typeface="Segoe UI Semilight"/>
                <a:cs typeface="Segoe UI Semilight"/>
              </a:rPr>
              <a:t>Ambiente</a:t>
            </a:r>
            <a:r>
              <a:rPr sz="1100" b="1" spc="-35" dirty="0">
                <a:solidFill>
                  <a:srgbClr val="244060"/>
                </a:solidFill>
                <a:latin typeface="Segoe UI Semilight"/>
                <a:cs typeface="Segoe UI Semilight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Segoe UI Semilight"/>
                <a:cs typeface="Segoe UI Semilight"/>
              </a:rPr>
              <a:t>Externo</a:t>
            </a:r>
            <a:endParaRPr sz="1100" b="1" dirty="0">
              <a:latin typeface="Segoe UI Semilight"/>
              <a:cs typeface="Segoe UI Semilight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81E6E69-0FE0-8F42-23D5-6AAC5BAC0766}"/>
              </a:ext>
            </a:extLst>
          </p:cNvPr>
          <p:cNvSpPr/>
          <p:nvPr/>
        </p:nvSpPr>
        <p:spPr>
          <a:xfrm>
            <a:off x="5625863" y="1941576"/>
            <a:ext cx="982980" cy="303530"/>
          </a:xfrm>
          <a:custGeom>
            <a:avLst/>
            <a:gdLst/>
            <a:ahLst/>
            <a:cxnLst/>
            <a:rect l="l" t="t" r="r" b="b"/>
            <a:pathLst>
              <a:path w="982979" h="303530">
                <a:moveTo>
                  <a:pt x="982979" y="0"/>
                </a:moveTo>
                <a:lnTo>
                  <a:pt x="0" y="0"/>
                </a:lnTo>
                <a:lnTo>
                  <a:pt x="0" y="303275"/>
                </a:lnTo>
                <a:lnTo>
                  <a:pt x="982979" y="303275"/>
                </a:lnTo>
                <a:lnTo>
                  <a:pt x="982979" y="0"/>
                </a:lnTo>
                <a:close/>
              </a:path>
            </a:pathLst>
          </a:custGeom>
          <a:solidFill>
            <a:srgbClr val="257226">
              <a:alpha val="73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A3B5BB7F-1F8E-9A8D-0B23-93402B967970}"/>
              </a:ext>
            </a:extLst>
          </p:cNvPr>
          <p:cNvSpPr txBox="1"/>
          <p:nvPr/>
        </p:nvSpPr>
        <p:spPr>
          <a:xfrm>
            <a:off x="5878339" y="1962150"/>
            <a:ext cx="47942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SWOT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2" name="object 11">
            <a:extLst>
              <a:ext uri="{FF2B5EF4-FFF2-40B4-BE49-F238E27FC236}">
                <a16:creationId xmlns:a16="http://schemas.microsoft.com/office/drawing/2014/main" id="{B361BB19-6481-0547-508B-D79CF3943661}"/>
              </a:ext>
            </a:extLst>
          </p:cNvPr>
          <p:cNvGrpSpPr/>
          <p:nvPr/>
        </p:nvGrpSpPr>
        <p:grpSpPr>
          <a:xfrm>
            <a:off x="7543002" y="2208119"/>
            <a:ext cx="1572872" cy="541176"/>
            <a:chOff x="9834319" y="2208119"/>
            <a:chExt cx="1572872" cy="541176"/>
          </a:xfrm>
        </p:grpSpPr>
        <p:pic>
          <p:nvPicPr>
            <p:cNvPr id="23" name="object 12">
              <a:extLst>
                <a:ext uri="{FF2B5EF4-FFF2-40B4-BE49-F238E27FC236}">
                  <a16:creationId xmlns:a16="http://schemas.microsoft.com/office/drawing/2014/main" id="{61FA78FC-55DB-4068-535F-BEB12FA07372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834319" y="2208119"/>
              <a:ext cx="1572872" cy="504731"/>
            </a:xfrm>
            <a:prstGeom prst="rect">
              <a:avLst/>
            </a:prstGeom>
          </p:spPr>
        </p:pic>
        <p:pic>
          <p:nvPicPr>
            <p:cNvPr id="24" name="object 13">
              <a:extLst>
                <a:ext uri="{FF2B5EF4-FFF2-40B4-BE49-F238E27FC236}">
                  <a16:creationId xmlns:a16="http://schemas.microsoft.com/office/drawing/2014/main" id="{931C174A-08EC-0663-FA1B-291E152E52E1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870948" y="2208250"/>
              <a:ext cx="1533144" cy="541045"/>
            </a:xfrm>
            <a:prstGeom prst="rect">
              <a:avLst/>
            </a:prstGeom>
          </p:spPr>
        </p:pic>
        <p:sp>
          <p:nvSpPr>
            <p:cNvPr id="25" name="object 14">
              <a:extLst>
                <a:ext uri="{FF2B5EF4-FFF2-40B4-BE49-F238E27FC236}">
                  <a16:creationId xmlns:a16="http://schemas.microsoft.com/office/drawing/2014/main" id="{F0D45D9E-3358-A14F-305E-446BB6D24F1C}"/>
                </a:ext>
              </a:extLst>
            </p:cNvPr>
            <p:cNvSpPr/>
            <p:nvPr/>
          </p:nvSpPr>
          <p:spPr>
            <a:xfrm>
              <a:off x="9872472" y="2223516"/>
              <a:ext cx="1501140" cy="433070"/>
            </a:xfrm>
            <a:custGeom>
              <a:avLst/>
              <a:gdLst/>
              <a:ahLst/>
              <a:cxnLst/>
              <a:rect l="l" t="t" r="r" b="b"/>
              <a:pathLst>
                <a:path w="1501140" h="433069">
                  <a:moveTo>
                    <a:pt x="1501140" y="0"/>
                  </a:moveTo>
                  <a:lnTo>
                    <a:pt x="0" y="0"/>
                  </a:lnTo>
                  <a:lnTo>
                    <a:pt x="0" y="432815"/>
                  </a:lnTo>
                  <a:lnTo>
                    <a:pt x="1501140" y="432815"/>
                  </a:lnTo>
                  <a:lnTo>
                    <a:pt x="1501140" y="0"/>
                  </a:lnTo>
                  <a:close/>
                </a:path>
              </a:pathLst>
            </a:custGeom>
            <a:solidFill>
              <a:srgbClr val="84BD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6" name="object 15">
            <a:extLst>
              <a:ext uri="{FF2B5EF4-FFF2-40B4-BE49-F238E27FC236}">
                <a16:creationId xmlns:a16="http://schemas.microsoft.com/office/drawing/2014/main" id="{4EA92AF3-5DC8-36EA-00B3-7E605A0AECA1}"/>
              </a:ext>
            </a:extLst>
          </p:cNvPr>
          <p:cNvSpPr txBox="1"/>
          <p:nvPr/>
        </p:nvSpPr>
        <p:spPr>
          <a:xfrm>
            <a:off x="7565339" y="2234736"/>
            <a:ext cx="1501140" cy="381514"/>
          </a:xfrm>
          <a:prstGeom prst="rect">
            <a:avLst/>
          </a:prstGeom>
          <a:ln w="9525">
            <a:solidFill>
              <a:srgbClr val="84BD00"/>
            </a:solidFill>
          </a:ln>
        </p:spPr>
        <p:txBody>
          <a:bodyPr vert="horz" wrap="square" lIns="0" tIns="42544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34"/>
              </a:spcBef>
            </a:pPr>
            <a:r>
              <a:rPr sz="1100" b="1" dirty="0">
                <a:solidFill>
                  <a:srgbClr val="244060"/>
                </a:solidFill>
                <a:latin typeface="Segoe UI Semilight"/>
                <a:cs typeface="Segoe UI Semilight"/>
              </a:rPr>
              <a:t>Análise</a:t>
            </a:r>
            <a:r>
              <a:rPr sz="1100" b="1" spc="-40" dirty="0">
                <a:solidFill>
                  <a:srgbClr val="244060"/>
                </a:solidFill>
                <a:latin typeface="Segoe UI Semilight"/>
                <a:cs typeface="Segoe UI Semilight"/>
              </a:rPr>
              <a:t> </a:t>
            </a:r>
            <a:r>
              <a:rPr sz="1100" b="1" dirty="0">
                <a:solidFill>
                  <a:srgbClr val="244060"/>
                </a:solidFill>
                <a:latin typeface="Segoe UI Semilight"/>
                <a:cs typeface="Segoe UI Semilight"/>
              </a:rPr>
              <a:t>do</a:t>
            </a:r>
            <a:r>
              <a:rPr sz="1100" b="1" spc="-15" dirty="0">
                <a:solidFill>
                  <a:srgbClr val="244060"/>
                </a:solidFill>
                <a:latin typeface="Segoe UI Semilight"/>
                <a:cs typeface="Segoe UI Semilight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Segoe UI Semilight"/>
                <a:cs typeface="Segoe UI Semilight"/>
              </a:rPr>
              <a:t>Ambiente</a:t>
            </a:r>
            <a:endParaRPr sz="1100" b="1" dirty="0">
              <a:latin typeface="Segoe UI Semilight"/>
              <a:cs typeface="Segoe UI Semilight"/>
            </a:endParaRPr>
          </a:p>
          <a:p>
            <a:pPr marL="1905" algn="ctr">
              <a:lnSpc>
                <a:spcPct val="100000"/>
              </a:lnSpc>
            </a:pPr>
            <a:r>
              <a:rPr sz="1100" b="1" spc="-10" dirty="0">
                <a:solidFill>
                  <a:srgbClr val="244060"/>
                </a:solidFill>
                <a:latin typeface="Segoe UI Semilight"/>
                <a:cs typeface="Segoe UI Semilight"/>
              </a:rPr>
              <a:t>Interno</a:t>
            </a:r>
            <a:endParaRPr sz="1100" b="1" dirty="0">
              <a:latin typeface="Segoe UI Semilight"/>
              <a:cs typeface="Segoe UI Semilight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BAB27DF9-1B25-7C54-4A34-9AC2C40F2108}"/>
              </a:ext>
            </a:extLst>
          </p:cNvPr>
          <p:cNvSpPr/>
          <p:nvPr/>
        </p:nvSpPr>
        <p:spPr>
          <a:xfrm>
            <a:off x="5173235" y="4052315"/>
            <a:ext cx="1950720" cy="402590"/>
          </a:xfrm>
          <a:custGeom>
            <a:avLst/>
            <a:gdLst/>
            <a:ahLst/>
            <a:cxnLst/>
            <a:rect l="l" t="t" r="r" b="b"/>
            <a:pathLst>
              <a:path w="1950720" h="402589">
                <a:moveTo>
                  <a:pt x="1950720" y="0"/>
                </a:moveTo>
                <a:lnTo>
                  <a:pt x="0" y="0"/>
                </a:lnTo>
                <a:lnTo>
                  <a:pt x="0" y="402336"/>
                </a:lnTo>
                <a:lnTo>
                  <a:pt x="1950720" y="402336"/>
                </a:lnTo>
                <a:lnTo>
                  <a:pt x="1950720" y="0"/>
                </a:lnTo>
                <a:close/>
              </a:path>
            </a:pathLst>
          </a:custGeom>
          <a:solidFill>
            <a:srgbClr val="257226">
              <a:alpha val="73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55660DD8-3FC7-72BE-4955-AB6AD43552D5}"/>
              </a:ext>
            </a:extLst>
          </p:cNvPr>
          <p:cNvSpPr txBox="1"/>
          <p:nvPr/>
        </p:nvSpPr>
        <p:spPr>
          <a:xfrm>
            <a:off x="5687839" y="4015816"/>
            <a:ext cx="920750" cy="454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Objetivos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Estratégicos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5AE19DD0-6A0B-23B6-FBDE-C5D3558E8D58}"/>
              </a:ext>
            </a:extLst>
          </p:cNvPr>
          <p:cNvSpPr/>
          <p:nvPr/>
        </p:nvSpPr>
        <p:spPr>
          <a:xfrm>
            <a:off x="5154947" y="4898135"/>
            <a:ext cx="1950720" cy="1092835"/>
          </a:xfrm>
          <a:custGeom>
            <a:avLst/>
            <a:gdLst/>
            <a:ahLst/>
            <a:cxnLst/>
            <a:rect l="l" t="t" r="r" b="b"/>
            <a:pathLst>
              <a:path w="1950720" h="1092835">
                <a:moveTo>
                  <a:pt x="1950720" y="786396"/>
                </a:moveTo>
                <a:lnTo>
                  <a:pt x="0" y="786396"/>
                </a:lnTo>
                <a:lnTo>
                  <a:pt x="0" y="1092708"/>
                </a:lnTo>
                <a:lnTo>
                  <a:pt x="1950720" y="1092708"/>
                </a:lnTo>
                <a:lnTo>
                  <a:pt x="1950720" y="786396"/>
                </a:lnTo>
                <a:close/>
              </a:path>
              <a:path w="1950720" h="1092835">
                <a:moveTo>
                  <a:pt x="1950720" y="0"/>
                </a:moveTo>
                <a:lnTo>
                  <a:pt x="0" y="0"/>
                </a:lnTo>
                <a:lnTo>
                  <a:pt x="0" y="294132"/>
                </a:lnTo>
                <a:lnTo>
                  <a:pt x="1950720" y="294132"/>
                </a:lnTo>
                <a:lnTo>
                  <a:pt x="1950720" y="0"/>
                </a:lnTo>
                <a:close/>
              </a:path>
            </a:pathLst>
          </a:custGeom>
          <a:solidFill>
            <a:srgbClr val="257226">
              <a:alpha val="73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C7A89B05-AF03-7919-0FF3-7FB57324B9FD}"/>
              </a:ext>
            </a:extLst>
          </p:cNvPr>
          <p:cNvSpPr/>
          <p:nvPr/>
        </p:nvSpPr>
        <p:spPr>
          <a:xfrm>
            <a:off x="3710449" y="1905761"/>
            <a:ext cx="4676140" cy="544195"/>
          </a:xfrm>
          <a:custGeom>
            <a:avLst/>
            <a:gdLst/>
            <a:ahLst/>
            <a:cxnLst/>
            <a:rect l="l" t="t" r="r" b="b"/>
            <a:pathLst>
              <a:path w="4676140" h="544194">
                <a:moveTo>
                  <a:pt x="110744" y="213233"/>
                </a:moveTo>
                <a:lnTo>
                  <a:pt x="109220" y="207391"/>
                </a:lnTo>
                <a:lnTo>
                  <a:pt x="100076" y="202057"/>
                </a:lnTo>
                <a:lnTo>
                  <a:pt x="94234" y="203581"/>
                </a:lnTo>
                <a:lnTo>
                  <a:pt x="64897" y="253873"/>
                </a:lnTo>
                <a:lnTo>
                  <a:pt x="64897" y="0"/>
                </a:lnTo>
                <a:lnTo>
                  <a:pt x="45847" y="0"/>
                </a:lnTo>
                <a:lnTo>
                  <a:pt x="45847" y="253873"/>
                </a:lnTo>
                <a:lnTo>
                  <a:pt x="16510" y="203581"/>
                </a:lnTo>
                <a:lnTo>
                  <a:pt x="10668" y="202057"/>
                </a:lnTo>
                <a:lnTo>
                  <a:pt x="1524" y="207391"/>
                </a:lnTo>
                <a:lnTo>
                  <a:pt x="0" y="213233"/>
                </a:lnTo>
                <a:lnTo>
                  <a:pt x="2667" y="217678"/>
                </a:lnTo>
                <a:lnTo>
                  <a:pt x="55372" y="307975"/>
                </a:lnTo>
                <a:lnTo>
                  <a:pt x="66408" y="289052"/>
                </a:lnTo>
                <a:lnTo>
                  <a:pt x="108077" y="217678"/>
                </a:lnTo>
                <a:lnTo>
                  <a:pt x="110744" y="213233"/>
                </a:lnTo>
                <a:close/>
              </a:path>
              <a:path w="4676140" h="544194">
                <a:moveTo>
                  <a:pt x="3875532" y="526161"/>
                </a:moveTo>
                <a:lnTo>
                  <a:pt x="2981325" y="206679"/>
                </a:lnTo>
                <a:lnTo>
                  <a:pt x="2985528" y="204089"/>
                </a:lnTo>
                <a:lnTo>
                  <a:pt x="3040126" y="170434"/>
                </a:lnTo>
                <a:lnTo>
                  <a:pt x="2899156" y="187452"/>
                </a:lnTo>
                <a:lnTo>
                  <a:pt x="2997327" y="289941"/>
                </a:lnTo>
                <a:lnTo>
                  <a:pt x="2974835" y="224536"/>
                </a:lnTo>
                <a:lnTo>
                  <a:pt x="3869055" y="544068"/>
                </a:lnTo>
                <a:lnTo>
                  <a:pt x="3875532" y="526161"/>
                </a:lnTo>
                <a:close/>
              </a:path>
              <a:path w="4676140" h="544194">
                <a:moveTo>
                  <a:pt x="4675759" y="223647"/>
                </a:moveTo>
                <a:lnTo>
                  <a:pt x="4674235" y="217805"/>
                </a:lnTo>
                <a:lnTo>
                  <a:pt x="4669663" y="215138"/>
                </a:lnTo>
                <a:lnTo>
                  <a:pt x="4665091" y="212598"/>
                </a:lnTo>
                <a:lnTo>
                  <a:pt x="4659249" y="214122"/>
                </a:lnTo>
                <a:lnTo>
                  <a:pt x="4656506" y="218821"/>
                </a:lnTo>
                <a:lnTo>
                  <a:pt x="4630318" y="264795"/>
                </a:lnTo>
                <a:lnTo>
                  <a:pt x="4627753" y="2921"/>
                </a:lnTo>
                <a:lnTo>
                  <a:pt x="4608703" y="3175"/>
                </a:lnTo>
                <a:lnTo>
                  <a:pt x="4611268" y="264883"/>
                </a:lnTo>
                <a:lnTo>
                  <a:pt x="4581525" y="215011"/>
                </a:lnTo>
                <a:lnTo>
                  <a:pt x="4575683" y="213487"/>
                </a:lnTo>
                <a:lnTo>
                  <a:pt x="4566539" y="218821"/>
                </a:lnTo>
                <a:lnTo>
                  <a:pt x="4565142" y="224663"/>
                </a:lnTo>
                <a:lnTo>
                  <a:pt x="4567809" y="229235"/>
                </a:lnTo>
                <a:lnTo>
                  <a:pt x="4621403" y="319024"/>
                </a:lnTo>
                <a:lnTo>
                  <a:pt x="4632122" y="300228"/>
                </a:lnTo>
                <a:lnTo>
                  <a:pt x="4673219" y="228219"/>
                </a:lnTo>
                <a:lnTo>
                  <a:pt x="4675759" y="223647"/>
                </a:lnTo>
                <a:close/>
              </a:path>
            </a:pathLst>
          </a:custGeom>
          <a:solidFill>
            <a:srgbClr val="25722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6BCEE521-1347-A86C-DC0D-84C16916CECD}"/>
              </a:ext>
            </a:extLst>
          </p:cNvPr>
          <p:cNvSpPr/>
          <p:nvPr/>
        </p:nvSpPr>
        <p:spPr>
          <a:xfrm>
            <a:off x="4268740" y="1401318"/>
            <a:ext cx="3977004" cy="1905"/>
          </a:xfrm>
          <a:custGeom>
            <a:avLst/>
            <a:gdLst/>
            <a:ahLst/>
            <a:cxnLst/>
            <a:rect l="l" t="t" r="r" b="b"/>
            <a:pathLst>
              <a:path w="3977004" h="1905">
                <a:moveTo>
                  <a:pt x="0" y="0"/>
                </a:moveTo>
                <a:lnTo>
                  <a:pt x="3976624" y="1651"/>
                </a:lnTo>
              </a:path>
            </a:pathLst>
          </a:custGeom>
          <a:ln w="19049">
            <a:solidFill>
              <a:srgbClr val="25722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2">
            <a:extLst>
              <a:ext uri="{FF2B5EF4-FFF2-40B4-BE49-F238E27FC236}">
                <a16:creationId xmlns:a16="http://schemas.microsoft.com/office/drawing/2014/main" id="{90451C7F-665E-6639-F714-8D8ED7DFB7D9}"/>
              </a:ext>
            </a:extLst>
          </p:cNvPr>
          <p:cNvSpPr/>
          <p:nvPr/>
        </p:nvSpPr>
        <p:spPr>
          <a:xfrm>
            <a:off x="5228098" y="1139952"/>
            <a:ext cx="1783080" cy="414655"/>
          </a:xfrm>
          <a:custGeom>
            <a:avLst/>
            <a:gdLst/>
            <a:ahLst/>
            <a:cxnLst/>
            <a:rect l="l" t="t" r="r" b="b"/>
            <a:pathLst>
              <a:path w="1783079" h="414655">
                <a:moveTo>
                  <a:pt x="1783079" y="0"/>
                </a:moveTo>
                <a:lnTo>
                  <a:pt x="0" y="0"/>
                </a:lnTo>
                <a:lnTo>
                  <a:pt x="0" y="414527"/>
                </a:lnTo>
                <a:lnTo>
                  <a:pt x="1783079" y="414527"/>
                </a:lnTo>
                <a:lnTo>
                  <a:pt x="1783079" y="0"/>
                </a:lnTo>
                <a:close/>
              </a:path>
            </a:pathLst>
          </a:custGeom>
          <a:solidFill>
            <a:srgbClr val="257226">
              <a:alpha val="73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23">
            <a:extLst>
              <a:ext uri="{FF2B5EF4-FFF2-40B4-BE49-F238E27FC236}">
                <a16:creationId xmlns:a16="http://schemas.microsoft.com/office/drawing/2014/main" id="{19846708-2565-890B-0251-18E208471250}"/>
              </a:ext>
            </a:extLst>
          </p:cNvPr>
          <p:cNvSpPr txBox="1"/>
          <p:nvPr/>
        </p:nvSpPr>
        <p:spPr>
          <a:xfrm>
            <a:off x="5575698" y="1108963"/>
            <a:ext cx="108966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Linha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Visão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5" name="object 24">
            <a:extLst>
              <a:ext uri="{FF2B5EF4-FFF2-40B4-BE49-F238E27FC236}">
                <a16:creationId xmlns:a16="http://schemas.microsoft.com/office/drawing/2014/main" id="{F993B021-127C-129B-EA6F-BD7322FC3A8F}"/>
              </a:ext>
            </a:extLst>
          </p:cNvPr>
          <p:cNvSpPr txBox="1"/>
          <p:nvPr/>
        </p:nvSpPr>
        <p:spPr>
          <a:xfrm>
            <a:off x="5733177" y="1379600"/>
            <a:ext cx="7747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35"/>
              </a:lnSpc>
            </a:pP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2017-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2021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7" name="object 26">
            <a:extLst>
              <a:ext uri="{FF2B5EF4-FFF2-40B4-BE49-F238E27FC236}">
                <a16:creationId xmlns:a16="http://schemas.microsoft.com/office/drawing/2014/main" id="{08B75636-9D72-6833-2DEB-55889E70BF02}"/>
              </a:ext>
            </a:extLst>
          </p:cNvPr>
          <p:cNvSpPr/>
          <p:nvPr/>
        </p:nvSpPr>
        <p:spPr>
          <a:xfrm>
            <a:off x="4351672" y="2064512"/>
            <a:ext cx="1274445" cy="376555"/>
          </a:xfrm>
          <a:custGeom>
            <a:avLst/>
            <a:gdLst/>
            <a:ahLst/>
            <a:cxnLst/>
            <a:rect l="l" t="t" r="r" b="b"/>
            <a:pathLst>
              <a:path w="1274445" h="376555">
                <a:moveTo>
                  <a:pt x="1190621" y="41041"/>
                </a:moveTo>
                <a:lnTo>
                  <a:pt x="0" y="357632"/>
                </a:lnTo>
                <a:lnTo>
                  <a:pt x="4825" y="376047"/>
                </a:lnTo>
                <a:lnTo>
                  <a:pt x="1195461" y="59486"/>
                </a:lnTo>
                <a:lnTo>
                  <a:pt x="1200353" y="48373"/>
                </a:lnTo>
                <a:lnTo>
                  <a:pt x="1200303" y="48185"/>
                </a:lnTo>
                <a:lnTo>
                  <a:pt x="1190621" y="41041"/>
                </a:lnTo>
                <a:close/>
              </a:path>
              <a:path w="1274445" h="376555">
                <a:moveTo>
                  <a:pt x="1262157" y="39115"/>
                </a:moveTo>
                <a:lnTo>
                  <a:pt x="1197863" y="39115"/>
                </a:lnTo>
                <a:lnTo>
                  <a:pt x="1202816" y="57530"/>
                </a:lnTo>
                <a:lnTo>
                  <a:pt x="1195461" y="59486"/>
                </a:lnTo>
                <a:lnTo>
                  <a:pt x="1167637" y="122682"/>
                </a:lnTo>
                <a:lnTo>
                  <a:pt x="1262157" y="39115"/>
                </a:lnTo>
                <a:close/>
              </a:path>
              <a:path w="1274445" h="376555">
                <a:moveTo>
                  <a:pt x="1200353" y="48373"/>
                </a:moveTo>
                <a:lnTo>
                  <a:pt x="1195461" y="59486"/>
                </a:lnTo>
                <a:lnTo>
                  <a:pt x="1202816" y="57530"/>
                </a:lnTo>
                <a:lnTo>
                  <a:pt x="1200353" y="48373"/>
                </a:lnTo>
                <a:close/>
              </a:path>
              <a:path w="1274445" h="376555">
                <a:moveTo>
                  <a:pt x="1197863" y="39115"/>
                </a:moveTo>
                <a:lnTo>
                  <a:pt x="1190621" y="41041"/>
                </a:lnTo>
                <a:lnTo>
                  <a:pt x="1200303" y="48185"/>
                </a:lnTo>
                <a:lnTo>
                  <a:pt x="1197863" y="39115"/>
                </a:lnTo>
                <a:close/>
              </a:path>
              <a:path w="1274445" h="376555">
                <a:moveTo>
                  <a:pt x="1134999" y="0"/>
                </a:moveTo>
                <a:lnTo>
                  <a:pt x="1190621" y="41041"/>
                </a:lnTo>
                <a:lnTo>
                  <a:pt x="1197863" y="39115"/>
                </a:lnTo>
                <a:lnTo>
                  <a:pt x="1262157" y="39115"/>
                </a:lnTo>
                <a:lnTo>
                  <a:pt x="1273936" y="28701"/>
                </a:lnTo>
                <a:lnTo>
                  <a:pt x="1134999" y="0"/>
                </a:lnTo>
                <a:close/>
              </a:path>
            </a:pathLst>
          </a:custGeom>
          <a:solidFill>
            <a:srgbClr val="25722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8" name="object 27">
            <a:extLst>
              <a:ext uri="{FF2B5EF4-FFF2-40B4-BE49-F238E27FC236}">
                <a16:creationId xmlns:a16="http://schemas.microsoft.com/office/drawing/2014/main" id="{67DF87D8-BCCC-84AC-9891-EDB3EDCE7639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82291" y="700844"/>
            <a:ext cx="1583522" cy="503272"/>
          </a:xfrm>
          <a:prstGeom prst="rect">
            <a:avLst/>
          </a:prstGeom>
        </p:spPr>
      </p:pic>
      <p:pic>
        <p:nvPicPr>
          <p:cNvPr id="39" name="object 28">
            <a:extLst>
              <a:ext uri="{FF2B5EF4-FFF2-40B4-BE49-F238E27FC236}">
                <a16:creationId xmlns:a16="http://schemas.microsoft.com/office/drawing/2014/main" id="{78B46F32-795A-5150-700C-DDEDBDC8A7C8}"/>
              </a:ext>
            </a:extLst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866155" y="699503"/>
            <a:ext cx="1414272" cy="542556"/>
          </a:xfrm>
          <a:prstGeom prst="rect">
            <a:avLst/>
          </a:prstGeom>
        </p:spPr>
      </p:pic>
      <p:sp>
        <p:nvSpPr>
          <p:cNvPr id="40" name="object 29">
            <a:extLst>
              <a:ext uri="{FF2B5EF4-FFF2-40B4-BE49-F238E27FC236}">
                <a16:creationId xmlns:a16="http://schemas.microsoft.com/office/drawing/2014/main" id="{D516CDD9-6AA0-91EF-D118-E0FC0F488DE3}"/>
              </a:ext>
            </a:extLst>
          </p:cNvPr>
          <p:cNvSpPr/>
          <p:nvPr/>
        </p:nvSpPr>
        <p:spPr>
          <a:xfrm>
            <a:off x="1820435" y="716279"/>
            <a:ext cx="1511935" cy="431800"/>
          </a:xfrm>
          <a:custGeom>
            <a:avLst/>
            <a:gdLst/>
            <a:ahLst/>
            <a:cxnLst/>
            <a:rect l="l" t="t" r="r" b="b"/>
            <a:pathLst>
              <a:path w="1511935" h="431800">
                <a:moveTo>
                  <a:pt x="1511808" y="0"/>
                </a:moveTo>
                <a:lnTo>
                  <a:pt x="0" y="0"/>
                </a:lnTo>
                <a:lnTo>
                  <a:pt x="0" y="431291"/>
                </a:lnTo>
                <a:lnTo>
                  <a:pt x="1511808" y="431291"/>
                </a:lnTo>
                <a:lnTo>
                  <a:pt x="1511808" y="0"/>
                </a:lnTo>
                <a:close/>
              </a:path>
            </a:pathLst>
          </a:custGeom>
          <a:solidFill>
            <a:srgbClr val="84B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0">
            <a:extLst>
              <a:ext uri="{FF2B5EF4-FFF2-40B4-BE49-F238E27FC236}">
                <a16:creationId xmlns:a16="http://schemas.microsoft.com/office/drawing/2014/main" id="{D208E2E2-19AA-7A05-26B3-F51ABA3B70BF}"/>
              </a:ext>
            </a:extLst>
          </p:cNvPr>
          <p:cNvSpPr/>
          <p:nvPr/>
        </p:nvSpPr>
        <p:spPr>
          <a:xfrm>
            <a:off x="1820435" y="716279"/>
            <a:ext cx="1511935" cy="431800"/>
          </a:xfrm>
          <a:custGeom>
            <a:avLst/>
            <a:gdLst/>
            <a:ahLst/>
            <a:cxnLst/>
            <a:rect l="l" t="t" r="r" b="b"/>
            <a:pathLst>
              <a:path w="1511935" h="431800">
                <a:moveTo>
                  <a:pt x="0" y="431291"/>
                </a:moveTo>
                <a:lnTo>
                  <a:pt x="1511808" y="431291"/>
                </a:lnTo>
                <a:lnTo>
                  <a:pt x="1511808" y="0"/>
                </a:lnTo>
                <a:lnTo>
                  <a:pt x="0" y="0"/>
                </a:lnTo>
                <a:lnTo>
                  <a:pt x="0" y="431291"/>
                </a:lnTo>
                <a:close/>
              </a:path>
            </a:pathLst>
          </a:custGeom>
          <a:ln w="9525">
            <a:solidFill>
              <a:srgbClr val="84BD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1">
            <a:extLst>
              <a:ext uri="{FF2B5EF4-FFF2-40B4-BE49-F238E27FC236}">
                <a16:creationId xmlns:a16="http://schemas.microsoft.com/office/drawing/2014/main" id="{E907B572-2F57-334E-38BF-9E50B814055A}"/>
              </a:ext>
            </a:extLst>
          </p:cNvPr>
          <p:cNvSpPr txBox="1"/>
          <p:nvPr/>
        </p:nvSpPr>
        <p:spPr>
          <a:xfrm>
            <a:off x="1847232" y="756340"/>
            <a:ext cx="150241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244060"/>
                </a:solidFill>
                <a:latin typeface="Segoe UI Semilight"/>
                <a:cs typeface="Segoe UI Semilight"/>
              </a:rPr>
              <a:t>Negócio</a:t>
            </a:r>
            <a:r>
              <a:rPr sz="1100" b="1" spc="-50" dirty="0">
                <a:solidFill>
                  <a:srgbClr val="244060"/>
                </a:solidFill>
                <a:latin typeface="Segoe UI Semilight"/>
                <a:cs typeface="Segoe UI Semilight"/>
              </a:rPr>
              <a:t> </a:t>
            </a:r>
            <a:r>
              <a:rPr sz="1100" b="1" dirty="0">
                <a:solidFill>
                  <a:srgbClr val="244060"/>
                </a:solidFill>
                <a:latin typeface="Segoe UI Semilight"/>
                <a:cs typeface="Segoe UI Semilight"/>
              </a:rPr>
              <a:t>-</a:t>
            </a:r>
            <a:r>
              <a:rPr sz="1100" b="1" spc="10" dirty="0">
                <a:solidFill>
                  <a:srgbClr val="244060"/>
                </a:solidFill>
                <a:latin typeface="Segoe UI Semilight"/>
                <a:cs typeface="Segoe UI Semilight"/>
              </a:rPr>
              <a:t> </a:t>
            </a:r>
            <a:r>
              <a:rPr sz="1100" b="1" dirty="0">
                <a:solidFill>
                  <a:srgbClr val="244060"/>
                </a:solidFill>
                <a:latin typeface="Segoe UI Semilight"/>
                <a:cs typeface="Segoe UI Semilight"/>
              </a:rPr>
              <a:t>Missão</a:t>
            </a:r>
            <a:r>
              <a:rPr sz="1100" b="1" spc="-35" dirty="0">
                <a:solidFill>
                  <a:srgbClr val="244060"/>
                </a:solidFill>
                <a:latin typeface="Segoe UI Semilight"/>
                <a:cs typeface="Segoe UI Semilight"/>
              </a:rPr>
              <a:t> </a:t>
            </a:r>
            <a:r>
              <a:rPr sz="1100" b="1" spc="-50" dirty="0">
                <a:solidFill>
                  <a:srgbClr val="244060"/>
                </a:solidFill>
                <a:latin typeface="Segoe UI Semilight"/>
                <a:cs typeface="Segoe UI Semilight"/>
              </a:rPr>
              <a:t>–</a:t>
            </a:r>
            <a:endParaRPr sz="1100" b="1" dirty="0">
              <a:latin typeface="Segoe UI Semilight"/>
              <a:cs typeface="Segoe UI Semilight"/>
            </a:endParaRPr>
          </a:p>
          <a:p>
            <a:pPr algn="ctr">
              <a:lnSpc>
                <a:spcPct val="100000"/>
              </a:lnSpc>
            </a:pPr>
            <a:r>
              <a:rPr sz="1100" b="1" dirty="0">
                <a:solidFill>
                  <a:srgbClr val="244060"/>
                </a:solidFill>
                <a:latin typeface="Segoe UI Semilight"/>
                <a:cs typeface="Segoe UI Semilight"/>
              </a:rPr>
              <a:t>Visão</a:t>
            </a:r>
            <a:r>
              <a:rPr sz="1100" b="1" spc="-40" dirty="0">
                <a:solidFill>
                  <a:srgbClr val="244060"/>
                </a:solidFill>
                <a:latin typeface="Segoe UI Semilight"/>
                <a:cs typeface="Segoe UI Semilight"/>
              </a:rPr>
              <a:t> </a:t>
            </a:r>
            <a:r>
              <a:rPr sz="1100" b="1" dirty="0">
                <a:solidFill>
                  <a:srgbClr val="244060"/>
                </a:solidFill>
                <a:latin typeface="Segoe UI Semilight"/>
                <a:cs typeface="Segoe UI Semilight"/>
              </a:rPr>
              <a:t>-</a:t>
            </a:r>
            <a:r>
              <a:rPr sz="1100" b="1" spc="15" dirty="0">
                <a:solidFill>
                  <a:srgbClr val="244060"/>
                </a:solidFill>
                <a:latin typeface="Segoe UI Semilight"/>
                <a:cs typeface="Segoe UI Semilight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Segoe UI Semilight"/>
                <a:cs typeface="Segoe UI Semilight"/>
              </a:rPr>
              <a:t>Valores</a:t>
            </a:r>
            <a:endParaRPr sz="1100" b="1" dirty="0">
              <a:latin typeface="Segoe UI Semilight"/>
              <a:cs typeface="Segoe UI Semilight"/>
            </a:endParaRPr>
          </a:p>
        </p:txBody>
      </p:sp>
      <p:sp>
        <p:nvSpPr>
          <p:cNvPr id="43" name="object 32">
            <a:extLst>
              <a:ext uri="{FF2B5EF4-FFF2-40B4-BE49-F238E27FC236}">
                <a16:creationId xmlns:a16="http://schemas.microsoft.com/office/drawing/2014/main" id="{D141B17F-05F7-CB76-74C3-0AB49DD30545}"/>
              </a:ext>
            </a:extLst>
          </p:cNvPr>
          <p:cNvSpPr/>
          <p:nvPr/>
        </p:nvSpPr>
        <p:spPr>
          <a:xfrm>
            <a:off x="7672594" y="1600200"/>
            <a:ext cx="1309370" cy="307975"/>
          </a:xfrm>
          <a:custGeom>
            <a:avLst/>
            <a:gdLst/>
            <a:ahLst/>
            <a:cxnLst/>
            <a:rect l="l" t="t" r="r" b="b"/>
            <a:pathLst>
              <a:path w="1309370" h="307975">
                <a:moveTo>
                  <a:pt x="1309116" y="0"/>
                </a:moveTo>
                <a:lnTo>
                  <a:pt x="0" y="0"/>
                </a:lnTo>
                <a:lnTo>
                  <a:pt x="0" y="307848"/>
                </a:lnTo>
                <a:lnTo>
                  <a:pt x="1309116" y="307848"/>
                </a:lnTo>
                <a:lnTo>
                  <a:pt x="1309116" y="0"/>
                </a:lnTo>
                <a:close/>
              </a:path>
            </a:pathLst>
          </a:custGeom>
          <a:solidFill>
            <a:srgbClr val="257226">
              <a:alpha val="73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33">
            <a:extLst>
              <a:ext uri="{FF2B5EF4-FFF2-40B4-BE49-F238E27FC236}">
                <a16:creationId xmlns:a16="http://schemas.microsoft.com/office/drawing/2014/main" id="{271186D9-C722-EA57-F675-74F67EA255FF}"/>
              </a:ext>
            </a:extLst>
          </p:cNvPr>
          <p:cNvSpPr txBox="1"/>
          <p:nvPr/>
        </p:nvSpPr>
        <p:spPr>
          <a:xfrm>
            <a:off x="7769368" y="1622806"/>
            <a:ext cx="111696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Microvariáveis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5" name="object 34">
            <a:extLst>
              <a:ext uri="{FF2B5EF4-FFF2-40B4-BE49-F238E27FC236}">
                <a16:creationId xmlns:a16="http://schemas.microsoft.com/office/drawing/2014/main" id="{34E25A16-9B81-5D08-9B1C-AA59AF538C93}"/>
              </a:ext>
            </a:extLst>
          </p:cNvPr>
          <p:cNvSpPr/>
          <p:nvPr/>
        </p:nvSpPr>
        <p:spPr>
          <a:xfrm>
            <a:off x="3044206" y="1600200"/>
            <a:ext cx="1370330" cy="306705"/>
          </a:xfrm>
          <a:custGeom>
            <a:avLst/>
            <a:gdLst/>
            <a:ahLst/>
            <a:cxnLst/>
            <a:rect l="l" t="t" r="r" b="b"/>
            <a:pathLst>
              <a:path w="1370329" h="306705">
                <a:moveTo>
                  <a:pt x="1370076" y="0"/>
                </a:moveTo>
                <a:lnTo>
                  <a:pt x="0" y="0"/>
                </a:lnTo>
                <a:lnTo>
                  <a:pt x="0" y="306324"/>
                </a:lnTo>
                <a:lnTo>
                  <a:pt x="1370076" y="306324"/>
                </a:lnTo>
                <a:lnTo>
                  <a:pt x="1370076" y="0"/>
                </a:lnTo>
                <a:close/>
              </a:path>
            </a:pathLst>
          </a:custGeom>
          <a:solidFill>
            <a:srgbClr val="257226">
              <a:alpha val="73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35">
            <a:extLst>
              <a:ext uri="{FF2B5EF4-FFF2-40B4-BE49-F238E27FC236}">
                <a16:creationId xmlns:a16="http://schemas.microsoft.com/office/drawing/2014/main" id="{23850852-7736-32A1-1A76-0C300EF28246}"/>
              </a:ext>
            </a:extLst>
          </p:cNvPr>
          <p:cNvSpPr txBox="1"/>
          <p:nvPr/>
        </p:nvSpPr>
        <p:spPr>
          <a:xfrm>
            <a:off x="3148854" y="1622297"/>
            <a:ext cx="11607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Macrovariáveis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47" name="object 36">
            <a:extLst>
              <a:ext uri="{FF2B5EF4-FFF2-40B4-BE49-F238E27FC236}">
                <a16:creationId xmlns:a16="http://schemas.microsoft.com/office/drawing/2014/main" id="{3B0E7F19-2C4D-92B5-1666-BBE9E7E0DD62}"/>
              </a:ext>
            </a:extLst>
          </p:cNvPr>
          <p:cNvGrpSpPr/>
          <p:nvPr/>
        </p:nvGrpSpPr>
        <p:grpSpPr>
          <a:xfrm>
            <a:off x="3332242" y="800100"/>
            <a:ext cx="5826760" cy="5449823"/>
            <a:chOff x="5623559" y="800100"/>
            <a:chExt cx="5826760" cy="5449823"/>
          </a:xfrm>
        </p:grpSpPr>
        <p:sp>
          <p:nvSpPr>
            <p:cNvPr id="48" name="object 37">
              <a:extLst>
                <a:ext uri="{FF2B5EF4-FFF2-40B4-BE49-F238E27FC236}">
                  <a16:creationId xmlns:a16="http://schemas.microsoft.com/office/drawing/2014/main" id="{F5140D3D-3645-B146-7EE8-B7A1B56848A1}"/>
                </a:ext>
              </a:extLst>
            </p:cNvPr>
            <p:cNvSpPr/>
            <p:nvPr/>
          </p:nvSpPr>
          <p:spPr>
            <a:xfrm>
              <a:off x="6280404" y="3560063"/>
              <a:ext cx="4285615" cy="1892935"/>
            </a:xfrm>
            <a:custGeom>
              <a:avLst/>
              <a:gdLst/>
              <a:ahLst/>
              <a:cxnLst/>
              <a:rect l="l" t="t" r="r" b="b"/>
              <a:pathLst>
                <a:path w="4285615" h="1892935">
                  <a:moveTo>
                    <a:pt x="3008376" y="914400"/>
                  </a:moveTo>
                  <a:lnTo>
                    <a:pt x="1376172" y="914400"/>
                  </a:lnTo>
                  <a:lnTo>
                    <a:pt x="1376172" y="1173480"/>
                  </a:lnTo>
                  <a:lnTo>
                    <a:pt x="3008376" y="1173480"/>
                  </a:lnTo>
                  <a:lnTo>
                    <a:pt x="3008376" y="914400"/>
                  </a:lnTo>
                  <a:close/>
                </a:path>
                <a:path w="4285615" h="1892935">
                  <a:moveTo>
                    <a:pt x="4279392" y="1632204"/>
                  </a:moveTo>
                  <a:lnTo>
                    <a:pt x="0" y="1632204"/>
                  </a:lnTo>
                  <a:lnTo>
                    <a:pt x="0" y="1892808"/>
                  </a:lnTo>
                  <a:lnTo>
                    <a:pt x="4279392" y="1892808"/>
                  </a:lnTo>
                  <a:lnTo>
                    <a:pt x="4279392" y="1632204"/>
                  </a:lnTo>
                  <a:close/>
                </a:path>
                <a:path w="4285615" h="1892935">
                  <a:moveTo>
                    <a:pt x="4285488" y="0"/>
                  </a:moveTo>
                  <a:lnTo>
                    <a:pt x="6096" y="0"/>
                  </a:lnTo>
                  <a:lnTo>
                    <a:pt x="6096" y="260604"/>
                  </a:lnTo>
                  <a:lnTo>
                    <a:pt x="4285488" y="260604"/>
                  </a:lnTo>
                  <a:lnTo>
                    <a:pt x="4285488" y="0"/>
                  </a:lnTo>
                  <a:close/>
                </a:path>
              </a:pathLst>
            </a:custGeom>
            <a:solidFill>
              <a:srgbClr val="C00000">
                <a:alpha val="73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1" name="object 40">
              <a:extLst>
                <a:ext uri="{FF2B5EF4-FFF2-40B4-BE49-F238E27FC236}">
                  <a16:creationId xmlns:a16="http://schemas.microsoft.com/office/drawing/2014/main" id="{1FB37584-DC11-3EF6-1D14-C88A8EDC3C97}"/>
                </a:ext>
              </a:extLst>
            </p:cNvPr>
            <p:cNvSpPr/>
            <p:nvPr/>
          </p:nvSpPr>
          <p:spPr>
            <a:xfrm>
              <a:off x="7176515" y="5990844"/>
              <a:ext cx="2520950" cy="259079"/>
            </a:xfrm>
            <a:custGeom>
              <a:avLst/>
              <a:gdLst/>
              <a:ahLst/>
              <a:cxnLst/>
              <a:rect l="l" t="t" r="r" b="b"/>
              <a:pathLst>
                <a:path w="2520950" h="259079">
                  <a:moveTo>
                    <a:pt x="2520696" y="0"/>
                  </a:moveTo>
                  <a:lnTo>
                    <a:pt x="0" y="0"/>
                  </a:lnTo>
                  <a:lnTo>
                    <a:pt x="0" y="259079"/>
                  </a:lnTo>
                  <a:lnTo>
                    <a:pt x="2520696" y="259079"/>
                  </a:lnTo>
                  <a:lnTo>
                    <a:pt x="2520696" y="0"/>
                  </a:lnTo>
                  <a:close/>
                </a:path>
              </a:pathLst>
            </a:custGeom>
            <a:solidFill>
              <a:srgbClr val="C00000">
                <a:alpha val="73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2" name="object 41">
              <a:extLst>
                <a:ext uri="{FF2B5EF4-FFF2-40B4-BE49-F238E27FC236}">
                  <a16:creationId xmlns:a16="http://schemas.microsoft.com/office/drawing/2014/main" id="{DF27EFF2-FD85-0D12-086E-19C5430AB911}"/>
                </a:ext>
              </a:extLst>
            </p:cNvPr>
            <p:cNvSpPr/>
            <p:nvPr/>
          </p:nvSpPr>
          <p:spPr>
            <a:xfrm>
              <a:off x="9624059" y="800100"/>
              <a:ext cx="1826260" cy="306705"/>
            </a:xfrm>
            <a:custGeom>
              <a:avLst/>
              <a:gdLst/>
              <a:ahLst/>
              <a:cxnLst/>
              <a:rect l="l" t="t" r="r" b="b"/>
              <a:pathLst>
                <a:path w="1826259" h="306705">
                  <a:moveTo>
                    <a:pt x="1825752" y="0"/>
                  </a:moveTo>
                  <a:lnTo>
                    <a:pt x="0" y="0"/>
                  </a:lnTo>
                  <a:lnTo>
                    <a:pt x="0" y="306324"/>
                  </a:lnTo>
                  <a:lnTo>
                    <a:pt x="1825752" y="306324"/>
                  </a:lnTo>
                  <a:lnTo>
                    <a:pt x="1825752" y="0"/>
                  </a:lnTo>
                  <a:close/>
                </a:path>
              </a:pathLst>
            </a:custGeom>
            <a:solidFill>
              <a:srgbClr val="257226">
                <a:alpha val="73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42">
              <a:extLst>
                <a:ext uri="{FF2B5EF4-FFF2-40B4-BE49-F238E27FC236}">
                  <a16:creationId xmlns:a16="http://schemas.microsoft.com/office/drawing/2014/main" id="{54C0A2B2-2344-75E3-5A56-6F51C63BAE31}"/>
                </a:ext>
              </a:extLst>
            </p:cNvPr>
            <p:cNvSpPr/>
            <p:nvPr/>
          </p:nvSpPr>
          <p:spPr>
            <a:xfrm>
              <a:off x="5623559" y="931163"/>
              <a:ext cx="144780" cy="25400"/>
            </a:xfrm>
            <a:custGeom>
              <a:avLst/>
              <a:gdLst/>
              <a:ahLst/>
              <a:cxnLst/>
              <a:rect l="l" t="t" r="r" b="b"/>
              <a:pathLst>
                <a:path w="144779" h="25400">
                  <a:moveTo>
                    <a:pt x="0" y="0"/>
                  </a:moveTo>
                  <a:lnTo>
                    <a:pt x="144525" y="25400"/>
                  </a:lnTo>
                </a:path>
              </a:pathLst>
            </a:custGeom>
            <a:ln w="9525">
              <a:solidFill>
                <a:srgbClr val="25722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43">
            <a:extLst>
              <a:ext uri="{FF2B5EF4-FFF2-40B4-BE49-F238E27FC236}">
                <a16:creationId xmlns:a16="http://schemas.microsoft.com/office/drawing/2014/main" id="{61B84B56-CF34-AE94-4542-2067E5AE8BE4}"/>
              </a:ext>
            </a:extLst>
          </p:cNvPr>
          <p:cNvSpPr txBox="1"/>
          <p:nvPr/>
        </p:nvSpPr>
        <p:spPr>
          <a:xfrm>
            <a:off x="7571249" y="821816"/>
            <a:ext cx="13487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Análise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da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Gestão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58" name="object 47">
            <a:extLst>
              <a:ext uri="{FF2B5EF4-FFF2-40B4-BE49-F238E27FC236}">
                <a16:creationId xmlns:a16="http://schemas.microsoft.com/office/drawing/2014/main" id="{0EB347E5-DE22-768D-8025-34D21F5FFE7E}"/>
              </a:ext>
            </a:extLst>
          </p:cNvPr>
          <p:cNvSpPr/>
          <p:nvPr/>
        </p:nvSpPr>
        <p:spPr>
          <a:xfrm>
            <a:off x="4268740" y="1076705"/>
            <a:ext cx="3977640" cy="325755"/>
          </a:xfrm>
          <a:custGeom>
            <a:avLst/>
            <a:gdLst/>
            <a:ahLst/>
            <a:cxnLst/>
            <a:rect l="l" t="t" r="r" b="b"/>
            <a:pathLst>
              <a:path w="3977640" h="325755">
                <a:moveTo>
                  <a:pt x="3977640" y="323850"/>
                </a:moveTo>
                <a:lnTo>
                  <a:pt x="3977640" y="0"/>
                </a:lnTo>
              </a:path>
              <a:path w="3977640" h="325755">
                <a:moveTo>
                  <a:pt x="0" y="188214"/>
                </a:moveTo>
                <a:lnTo>
                  <a:pt x="0" y="325755"/>
                </a:lnTo>
              </a:path>
            </a:pathLst>
          </a:custGeom>
          <a:ln w="19050">
            <a:solidFill>
              <a:srgbClr val="25722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48">
            <a:extLst>
              <a:ext uri="{FF2B5EF4-FFF2-40B4-BE49-F238E27FC236}">
                <a16:creationId xmlns:a16="http://schemas.microsoft.com/office/drawing/2014/main" id="{8BE035C4-892E-36F5-D377-13D97B8C95FC}"/>
              </a:ext>
            </a:extLst>
          </p:cNvPr>
          <p:cNvSpPr/>
          <p:nvPr/>
        </p:nvSpPr>
        <p:spPr>
          <a:xfrm>
            <a:off x="5241815" y="1555114"/>
            <a:ext cx="1783080" cy="1490345"/>
          </a:xfrm>
          <a:custGeom>
            <a:avLst/>
            <a:gdLst/>
            <a:ahLst/>
            <a:cxnLst/>
            <a:rect l="l" t="t" r="r" b="b"/>
            <a:pathLst>
              <a:path w="1783079" h="1490345">
                <a:moveTo>
                  <a:pt x="940562" y="261239"/>
                </a:moveTo>
                <a:lnTo>
                  <a:pt x="886040" y="303771"/>
                </a:lnTo>
                <a:lnTo>
                  <a:pt x="889889" y="254"/>
                </a:lnTo>
                <a:lnTo>
                  <a:pt x="870839" y="0"/>
                </a:lnTo>
                <a:lnTo>
                  <a:pt x="866990" y="303555"/>
                </a:lnTo>
                <a:lnTo>
                  <a:pt x="813562" y="259715"/>
                </a:lnTo>
                <a:lnTo>
                  <a:pt x="875538" y="387477"/>
                </a:lnTo>
                <a:lnTo>
                  <a:pt x="914717" y="311404"/>
                </a:lnTo>
                <a:lnTo>
                  <a:pt x="940562" y="261239"/>
                </a:lnTo>
                <a:close/>
              </a:path>
              <a:path w="1783079" h="1490345">
                <a:moveTo>
                  <a:pt x="1783080" y="935101"/>
                </a:moveTo>
                <a:lnTo>
                  <a:pt x="0" y="935101"/>
                </a:lnTo>
                <a:lnTo>
                  <a:pt x="0" y="1489837"/>
                </a:lnTo>
                <a:lnTo>
                  <a:pt x="1783080" y="1489837"/>
                </a:lnTo>
                <a:lnTo>
                  <a:pt x="1783080" y="935101"/>
                </a:lnTo>
                <a:close/>
              </a:path>
            </a:pathLst>
          </a:custGeom>
          <a:solidFill>
            <a:srgbClr val="257226">
              <a:alpha val="73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0" name="object 49">
            <a:extLst>
              <a:ext uri="{FF2B5EF4-FFF2-40B4-BE49-F238E27FC236}">
                <a16:creationId xmlns:a16="http://schemas.microsoft.com/office/drawing/2014/main" id="{AF6F732B-0BA7-A080-E10C-EF76615BEF4C}"/>
              </a:ext>
            </a:extLst>
          </p:cNvPr>
          <p:cNvSpPr txBox="1"/>
          <p:nvPr/>
        </p:nvSpPr>
        <p:spPr>
          <a:xfrm>
            <a:off x="5550425" y="2530220"/>
            <a:ext cx="116395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marR="5080" indent="-16637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Fatores</a:t>
            </a:r>
            <a:r>
              <a:rPr sz="14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Críticos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Sucesso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62" name="object 51">
            <a:extLst>
              <a:ext uri="{FF2B5EF4-FFF2-40B4-BE49-F238E27FC236}">
                <a16:creationId xmlns:a16="http://schemas.microsoft.com/office/drawing/2014/main" id="{A3F99AE2-4FAC-9EA4-C19F-4CE68DF7B445}"/>
              </a:ext>
            </a:extLst>
          </p:cNvPr>
          <p:cNvSpPr/>
          <p:nvPr/>
        </p:nvSpPr>
        <p:spPr>
          <a:xfrm>
            <a:off x="8509524" y="1096518"/>
            <a:ext cx="111125" cy="522605"/>
          </a:xfrm>
          <a:custGeom>
            <a:avLst/>
            <a:gdLst/>
            <a:ahLst/>
            <a:cxnLst/>
            <a:rect l="l" t="t" r="r" b="b"/>
            <a:pathLst>
              <a:path w="111125" h="522605">
                <a:moveTo>
                  <a:pt x="10667" y="416306"/>
                </a:moveTo>
                <a:lnTo>
                  <a:pt x="1524" y="421640"/>
                </a:lnTo>
                <a:lnTo>
                  <a:pt x="0" y="427482"/>
                </a:lnTo>
                <a:lnTo>
                  <a:pt x="55372" y="522351"/>
                </a:lnTo>
                <a:lnTo>
                  <a:pt x="66417" y="503428"/>
                </a:lnTo>
                <a:lnTo>
                  <a:pt x="45847" y="503428"/>
                </a:lnTo>
                <a:lnTo>
                  <a:pt x="45847" y="468122"/>
                </a:lnTo>
                <a:lnTo>
                  <a:pt x="16509" y="417830"/>
                </a:lnTo>
                <a:lnTo>
                  <a:pt x="10667" y="416306"/>
                </a:lnTo>
                <a:close/>
              </a:path>
              <a:path w="111125" h="522605">
                <a:moveTo>
                  <a:pt x="45847" y="468122"/>
                </a:moveTo>
                <a:lnTo>
                  <a:pt x="45847" y="503428"/>
                </a:lnTo>
                <a:lnTo>
                  <a:pt x="64897" y="503428"/>
                </a:lnTo>
                <a:lnTo>
                  <a:pt x="64897" y="498602"/>
                </a:lnTo>
                <a:lnTo>
                  <a:pt x="47116" y="498602"/>
                </a:lnTo>
                <a:lnTo>
                  <a:pt x="55372" y="484450"/>
                </a:lnTo>
                <a:lnTo>
                  <a:pt x="45847" y="468122"/>
                </a:lnTo>
                <a:close/>
              </a:path>
              <a:path w="111125" h="522605">
                <a:moveTo>
                  <a:pt x="100075" y="416306"/>
                </a:moveTo>
                <a:lnTo>
                  <a:pt x="94233" y="417830"/>
                </a:lnTo>
                <a:lnTo>
                  <a:pt x="64897" y="468122"/>
                </a:lnTo>
                <a:lnTo>
                  <a:pt x="64897" y="503428"/>
                </a:lnTo>
                <a:lnTo>
                  <a:pt x="66417" y="503428"/>
                </a:lnTo>
                <a:lnTo>
                  <a:pt x="110743" y="427482"/>
                </a:lnTo>
                <a:lnTo>
                  <a:pt x="109219" y="421640"/>
                </a:lnTo>
                <a:lnTo>
                  <a:pt x="100075" y="416306"/>
                </a:lnTo>
                <a:close/>
              </a:path>
              <a:path w="111125" h="522605">
                <a:moveTo>
                  <a:pt x="55371" y="484450"/>
                </a:moveTo>
                <a:lnTo>
                  <a:pt x="47116" y="498602"/>
                </a:lnTo>
                <a:lnTo>
                  <a:pt x="63626" y="498602"/>
                </a:lnTo>
                <a:lnTo>
                  <a:pt x="55371" y="484450"/>
                </a:lnTo>
                <a:close/>
              </a:path>
              <a:path w="111125" h="522605">
                <a:moveTo>
                  <a:pt x="64897" y="468122"/>
                </a:moveTo>
                <a:lnTo>
                  <a:pt x="55371" y="484450"/>
                </a:lnTo>
                <a:lnTo>
                  <a:pt x="63626" y="498602"/>
                </a:lnTo>
                <a:lnTo>
                  <a:pt x="64897" y="498602"/>
                </a:lnTo>
                <a:lnTo>
                  <a:pt x="64897" y="468122"/>
                </a:lnTo>
                <a:close/>
              </a:path>
              <a:path w="111125" h="522605">
                <a:moveTo>
                  <a:pt x="64897" y="0"/>
                </a:moveTo>
                <a:lnTo>
                  <a:pt x="45847" y="0"/>
                </a:lnTo>
                <a:lnTo>
                  <a:pt x="45847" y="468122"/>
                </a:lnTo>
                <a:lnTo>
                  <a:pt x="55371" y="484450"/>
                </a:lnTo>
                <a:lnTo>
                  <a:pt x="64896" y="468122"/>
                </a:lnTo>
                <a:lnTo>
                  <a:pt x="64897" y="0"/>
                </a:lnTo>
                <a:close/>
              </a:path>
            </a:pathLst>
          </a:custGeom>
          <a:solidFill>
            <a:srgbClr val="2572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52">
            <a:extLst>
              <a:ext uri="{FF2B5EF4-FFF2-40B4-BE49-F238E27FC236}">
                <a16:creationId xmlns:a16="http://schemas.microsoft.com/office/drawing/2014/main" id="{208D1810-0463-F24F-3CB0-F658D83EA82E}"/>
              </a:ext>
            </a:extLst>
          </p:cNvPr>
          <p:cNvSpPr/>
          <p:nvPr/>
        </p:nvSpPr>
        <p:spPr>
          <a:xfrm>
            <a:off x="2577100" y="1148334"/>
            <a:ext cx="0" cy="601980"/>
          </a:xfrm>
          <a:custGeom>
            <a:avLst/>
            <a:gdLst/>
            <a:ahLst/>
            <a:cxnLst/>
            <a:rect l="l" t="t" r="r" b="b"/>
            <a:pathLst>
              <a:path h="601980">
                <a:moveTo>
                  <a:pt x="0" y="601599"/>
                </a:moveTo>
                <a:lnTo>
                  <a:pt x="0" y="0"/>
                </a:lnTo>
              </a:path>
            </a:pathLst>
          </a:custGeom>
          <a:ln w="19050">
            <a:solidFill>
              <a:srgbClr val="25722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53">
            <a:extLst>
              <a:ext uri="{FF2B5EF4-FFF2-40B4-BE49-F238E27FC236}">
                <a16:creationId xmlns:a16="http://schemas.microsoft.com/office/drawing/2014/main" id="{62436C43-E68B-CEAA-CB19-E69D7B70FA04}"/>
              </a:ext>
            </a:extLst>
          </p:cNvPr>
          <p:cNvSpPr/>
          <p:nvPr/>
        </p:nvSpPr>
        <p:spPr>
          <a:xfrm>
            <a:off x="2576973" y="1690243"/>
            <a:ext cx="468630" cy="127000"/>
          </a:xfrm>
          <a:custGeom>
            <a:avLst/>
            <a:gdLst/>
            <a:ahLst/>
            <a:cxnLst/>
            <a:rect l="l" t="t" r="r" b="b"/>
            <a:pathLst>
              <a:path w="468629" h="127000">
                <a:moveTo>
                  <a:pt x="342138" y="0"/>
                </a:moveTo>
                <a:lnTo>
                  <a:pt x="384778" y="54407"/>
                </a:lnTo>
                <a:lnTo>
                  <a:pt x="392303" y="54483"/>
                </a:lnTo>
                <a:lnTo>
                  <a:pt x="392175" y="73533"/>
                </a:lnTo>
                <a:lnTo>
                  <a:pt x="384506" y="73533"/>
                </a:lnTo>
                <a:lnTo>
                  <a:pt x="340741" y="127000"/>
                </a:lnTo>
                <a:lnTo>
                  <a:pt x="450627" y="73533"/>
                </a:lnTo>
                <a:lnTo>
                  <a:pt x="392175" y="73533"/>
                </a:lnTo>
                <a:lnTo>
                  <a:pt x="384568" y="73456"/>
                </a:lnTo>
                <a:lnTo>
                  <a:pt x="450784" y="73456"/>
                </a:lnTo>
                <a:lnTo>
                  <a:pt x="468375" y="64897"/>
                </a:lnTo>
                <a:lnTo>
                  <a:pt x="342138" y="0"/>
                </a:lnTo>
                <a:close/>
              </a:path>
              <a:path w="468629" h="127000">
                <a:moveTo>
                  <a:pt x="392238" y="64086"/>
                </a:moveTo>
                <a:lnTo>
                  <a:pt x="384568" y="73456"/>
                </a:lnTo>
                <a:lnTo>
                  <a:pt x="392175" y="73533"/>
                </a:lnTo>
                <a:lnTo>
                  <a:pt x="392238" y="64086"/>
                </a:lnTo>
                <a:close/>
              </a:path>
              <a:path w="468629" h="127000">
                <a:moveTo>
                  <a:pt x="254" y="50546"/>
                </a:moveTo>
                <a:lnTo>
                  <a:pt x="0" y="69596"/>
                </a:lnTo>
                <a:lnTo>
                  <a:pt x="384568" y="73456"/>
                </a:lnTo>
                <a:lnTo>
                  <a:pt x="392238" y="64086"/>
                </a:lnTo>
                <a:lnTo>
                  <a:pt x="392240" y="63927"/>
                </a:lnTo>
                <a:lnTo>
                  <a:pt x="384778" y="54407"/>
                </a:lnTo>
                <a:lnTo>
                  <a:pt x="254" y="50546"/>
                </a:lnTo>
                <a:close/>
              </a:path>
              <a:path w="468629" h="127000">
                <a:moveTo>
                  <a:pt x="384778" y="54407"/>
                </a:moveTo>
                <a:lnTo>
                  <a:pt x="392240" y="63927"/>
                </a:lnTo>
                <a:lnTo>
                  <a:pt x="392303" y="54483"/>
                </a:lnTo>
                <a:lnTo>
                  <a:pt x="384778" y="54407"/>
                </a:lnTo>
                <a:close/>
              </a:path>
            </a:pathLst>
          </a:custGeom>
          <a:solidFill>
            <a:srgbClr val="25722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5" name="object 54">
            <a:extLst>
              <a:ext uri="{FF2B5EF4-FFF2-40B4-BE49-F238E27FC236}">
                <a16:creationId xmlns:a16="http://schemas.microsoft.com/office/drawing/2014/main" id="{16F895D9-1620-2C66-149F-CF126D7E989E}"/>
              </a:ext>
            </a:extLst>
          </p:cNvPr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167388" y="677418"/>
            <a:ext cx="243840" cy="234696"/>
          </a:xfrm>
          <a:prstGeom prst="rect">
            <a:avLst/>
          </a:prstGeom>
        </p:spPr>
      </p:pic>
      <p:sp>
        <p:nvSpPr>
          <p:cNvPr id="66" name="object 55">
            <a:extLst>
              <a:ext uri="{FF2B5EF4-FFF2-40B4-BE49-F238E27FC236}">
                <a16:creationId xmlns:a16="http://schemas.microsoft.com/office/drawing/2014/main" id="{BD2CF0A6-6456-9161-7931-67BA879433BE}"/>
              </a:ext>
            </a:extLst>
          </p:cNvPr>
          <p:cNvSpPr/>
          <p:nvPr/>
        </p:nvSpPr>
        <p:spPr>
          <a:xfrm>
            <a:off x="7167388" y="677418"/>
            <a:ext cx="243840" cy="234950"/>
          </a:xfrm>
          <a:custGeom>
            <a:avLst/>
            <a:gdLst/>
            <a:ahLst/>
            <a:cxnLst/>
            <a:rect l="l" t="t" r="r" b="b"/>
            <a:pathLst>
              <a:path w="243840" h="234950">
                <a:moveTo>
                  <a:pt x="0" y="117348"/>
                </a:moveTo>
                <a:lnTo>
                  <a:pt x="9584" y="71687"/>
                </a:lnTo>
                <a:lnTo>
                  <a:pt x="35718" y="34385"/>
                </a:lnTo>
                <a:lnTo>
                  <a:pt x="74473" y="9227"/>
                </a:lnTo>
                <a:lnTo>
                  <a:pt x="121920" y="0"/>
                </a:lnTo>
                <a:lnTo>
                  <a:pt x="169366" y="9227"/>
                </a:lnTo>
                <a:lnTo>
                  <a:pt x="208121" y="34385"/>
                </a:lnTo>
                <a:lnTo>
                  <a:pt x="234255" y="71687"/>
                </a:lnTo>
                <a:lnTo>
                  <a:pt x="243840" y="117348"/>
                </a:lnTo>
                <a:lnTo>
                  <a:pt x="234255" y="163008"/>
                </a:lnTo>
                <a:lnTo>
                  <a:pt x="208121" y="200310"/>
                </a:lnTo>
                <a:lnTo>
                  <a:pt x="169366" y="225468"/>
                </a:lnTo>
                <a:lnTo>
                  <a:pt x="121920" y="234696"/>
                </a:lnTo>
                <a:lnTo>
                  <a:pt x="74473" y="225468"/>
                </a:lnTo>
                <a:lnTo>
                  <a:pt x="35718" y="200310"/>
                </a:lnTo>
                <a:lnTo>
                  <a:pt x="9584" y="163008"/>
                </a:lnTo>
                <a:lnTo>
                  <a:pt x="0" y="117348"/>
                </a:lnTo>
                <a:close/>
              </a:path>
            </a:pathLst>
          </a:custGeom>
          <a:ln w="25400">
            <a:solidFill>
              <a:srgbClr val="1F48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56">
            <a:extLst>
              <a:ext uri="{FF2B5EF4-FFF2-40B4-BE49-F238E27FC236}">
                <a16:creationId xmlns:a16="http://schemas.microsoft.com/office/drawing/2014/main" id="{5C340187-E272-BD66-CABC-07DFCF6FAD1D}"/>
              </a:ext>
            </a:extLst>
          </p:cNvPr>
          <p:cNvSpPr txBox="1"/>
          <p:nvPr/>
        </p:nvSpPr>
        <p:spPr>
          <a:xfrm>
            <a:off x="7231651" y="662432"/>
            <a:ext cx="1162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1F487C"/>
                </a:solidFill>
                <a:latin typeface="Calibri"/>
                <a:cs typeface="Calibri"/>
              </a:rPr>
              <a:t>1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68" name="object 57">
            <a:extLst>
              <a:ext uri="{FF2B5EF4-FFF2-40B4-BE49-F238E27FC236}">
                <a16:creationId xmlns:a16="http://schemas.microsoft.com/office/drawing/2014/main" id="{843C6031-3B3B-DAB0-7ECA-959302EA29A1}"/>
              </a:ext>
            </a:extLst>
          </p:cNvPr>
          <p:cNvGrpSpPr/>
          <p:nvPr/>
        </p:nvGrpSpPr>
        <p:grpSpPr>
          <a:xfrm>
            <a:off x="5042425" y="1007617"/>
            <a:ext cx="267970" cy="260350"/>
            <a:chOff x="7333742" y="1007617"/>
            <a:chExt cx="267970" cy="260350"/>
          </a:xfrm>
        </p:grpSpPr>
        <p:pic>
          <p:nvPicPr>
            <p:cNvPr id="69" name="object 58">
              <a:extLst>
                <a:ext uri="{FF2B5EF4-FFF2-40B4-BE49-F238E27FC236}">
                  <a16:creationId xmlns:a16="http://schemas.microsoft.com/office/drawing/2014/main" id="{7089882D-B8C0-6C38-1F4A-ACE252D142C1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346442" y="1020317"/>
              <a:ext cx="242315" cy="234696"/>
            </a:xfrm>
            <a:prstGeom prst="rect">
              <a:avLst/>
            </a:prstGeom>
          </p:spPr>
        </p:pic>
        <p:sp>
          <p:nvSpPr>
            <p:cNvPr id="70" name="object 59">
              <a:extLst>
                <a:ext uri="{FF2B5EF4-FFF2-40B4-BE49-F238E27FC236}">
                  <a16:creationId xmlns:a16="http://schemas.microsoft.com/office/drawing/2014/main" id="{8E54AA0B-E78C-7556-D552-3853AB042420}"/>
                </a:ext>
              </a:extLst>
            </p:cNvPr>
            <p:cNvSpPr/>
            <p:nvPr/>
          </p:nvSpPr>
          <p:spPr>
            <a:xfrm>
              <a:off x="7346442" y="1020317"/>
              <a:ext cx="242570" cy="234950"/>
            </a:xfrm>
            <a:custGeom>
              <a:avLst/>
              <a:gdLst/>
              <a:ahLst/>
              <a:cxnLst/>
              <a:rect l="l" t="t" r="r" b="b"/>
              <a:pathLst>
                <a:path w="242570" h="234950">
                  <a:moveTo>
                    <a:pt x="0" y="117348"/>
                  </a:moveTo>
                  <a:lnTo>
                    <a:pt x="9519" y="71687"/>
                  </a:lnTo>
                  <a:lnTo>
                    <a:pt x="35480" y="34385"/>
                  </a:lnTo>
                  <a:lnTo>
                    <a:pt x="73991" y="9227"/>
                  </a:lnTo>
                  <a:lnTo>
                    <a:pt x="121157" y="0"/>
                  </a:lnTo>
                  <a:lnTo>
                    <a:pt x="168324" y="9227"/>
                  </a:lnTo>
                  <a:lnTo>
                    <a:pt x="206835" y="34385"/>
                  </a:lnTo>
                  <a:lnTo>
                    <a:pt x="232796" y="71687"/>
                  </a:lnTo>
                  <a:lnTo>
                    <a:pt x="242315" y="117348"/>
                  </a:lnTo>
                  <a:lnTo>
                    <a:pt x="232796" y="163008"/>
                  </a:lnTo>
                  <a:lnTo>
                    <a:pt x="206835" y="200310"/>
                  </a:lnTo>
                  <a:lnTo>
                    <a:pt x="168324" y="225468"/>
                  </a:lnTo>
                  <a:lnTo>
                    <a:pt x="121157" y="234696"/>
                  </a:lnTo>
                  <a:lnTo>
                    <a:pt x="73991" y="225468"/>
                  </a:lnTo>
                  <a:lnTo>
                    <a:pt x="35480" y="200310"/>
                  </a:lnTo>
                  <a:lnTo>
                    <a:pt x="9519" y="163008"/>
                  </a:lnTo>
                  <a:lnTo>
                    <a:pt x="0" y="117348"/>
                  </a:lnTo>
                  <a:close/>
                </a:path>
              </a:pathLst>
            </a:custGeom>
            <a:ln w="25400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60">
            <a:extLst>
              <a:ext uri="{FF2B5EF4-FFF2-40B4-BE49-F238E27FC236}">
                <a16:creationId xmlns:a16="http://schemas.microsoft.com/office/drawing/2014/main" id="{0AA0833A-EA72-F608-5F40-EF03AAF1F86C}"/>
              </a:ext>
            </a:extLst>
          </p:cNvPr>
          <p:cNvSpPr txBox="1"/>
          <p:nvPr/>
        </p:nvSpPr>
        <p:spPr>
          <a:xfrm>
            <a:off x="5118498" y="1005332"/>
            <a:ext cx="1162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1F487C"/>
                </a:solidFill>
                <a:latin typeface="Calibri"/>
                <a:cs typeface="Calibri"/>
              </a:rPr>
              <a:t>3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72" name="object 61">
            <a:extLst>
              <a:ext uri="{FF2B5EF4-FFF2-40B4-BE49-F238E27FC236}">
                <a16:creationId xmlns:a16="http://schemas.microsoft.com/office/drawing/2014/main" id="{84078606-5349-9DF2-A026-F984EDF3BBF5}"/>
              </a:ext>
            </a:extLst>
          </p:cNvPr>
          <p:cNvGrpSpPr/>
          <p:nvPr/>
        </p:nvGrpSpPr>
        <p:grpSpPr>
          <a:xfrm>
            <a:off x="2837197" y="1370330"/>
            <a:ext cx="267970" cy="260350"/>
            <a:chOff x="5128514" y="1370330"/>
            <a:chExt cx="267970" cy="260350"/>
          </a:xfrm>
        </p:grpSpPr>
        <p:pic>
          <p:nvPicPr>
            <p:cNvPr id="73" name="object 62">
              <a:extLst>
                <a:ext uri="{FF2B5EF4-FFF2-40B4-BE49-F238E27FC236}">
                  <a16:creationId xmlns:a16="http://schemas.microsoft.com/office/drawing/2014/main" id="{00C624BF-B7F7-B848-ECA9-C0253F2A8CC0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141214" y="1383030"/>
              <a:ext cx="242315" cy="234696"/>
            </a:xfrm>
            <a:prstGeom prst="rect">
              <a:avLst/>
            </a:prstGeom>
          </p:spPr>
        </p:pic>
        <p:sp>
          <p:nvSpPr>
            <p:cNvPr id="74" name="object 63">
              <a:extLst>
                <a:ext uri="{FF2B5EF4-FFF2-40B4-BE49-F238E27FC236}">
                  <a16:creationId xmlns:a16="http://schemas.microsoft.com/office/drawing/2014/main" id="{2868AFBB-DA61-A591-17FD-3420D4CDC6C8}"/>
                </a:ext>
              </a:extLst>
            </p:cNvPr>
            <p:cNvSpPr/>
            <p:nvPr/>
          </p:nvSpPr>
          <p:spPr>
            <a:xfrm>
              <a:off x="5141214" y="1383030"/>
              <a:ext cx="242570" cy="234950"/>
            </a:xfrm>
            <a:custGeom>
              <a:avLst/>
              <a:gdLst/>
              <a:ahLst/>
              <a:cxnLst/>
              <a:rect l="l" t="t" r="r" b="b"/>
              <a:pathLst>
                <a:path w="242570" h="234950">
                  <a:moveTo>
                    <a:pt x="0" y="117348"/>
                  </a:moveTo>
                  <a:lnTo>
                    <a:pt x="9519" y="71687"/>
                  </a:lnTo>
                  <a:lnTo>
                    <a:pt x="35480" y="34385"/>
                  </a:lnTo>
                  <a:lnTo>
                    <a:pt x="73991" y="9227"/>
                  </a:lnTo>
                  <a:lnTo>
                    <a:pt x="121158" y="0"/>
                  </a:lnTo>
                  <a:lnTo>
                    <a:pt x="168324" y="9227"/>
                  </a:lnTo>
                  <a:lnTo>
                    <a:pt x="206835" y="34385"/>
                  </a:lnTo>
                  <a:lnTo>
                    <a:pt x="232796" y="71687"/>
                  </a:lnTo>
                  <a:lnTo>
                    <a:pt x="242315" y="117348"/>
                  </a:lnTo>
                  <a:lnTo>
                    <a:pt x="232796" y="163008"/>
                  </a:lnTo>
                  <a:lnTo>
                    <a:pt x="206835" y="200310"/>
                  </a:lnTo>
                  <a:lnTo>
                    <a:pt x="168324" y="225468"/>
                  </a:lnTo>
                  <a:lnTo>
                    <a:pt x="121158" y="234696"/>
                  </a:lnTo>
                  <a:lnTo>
                    <a:pt x="73991" y="225468"/>
                  </a:lnTo>
                  <a:lnTo>
                    <a:pt x="35480" y="200310"/>
                  </a:lnTo>
                  <a:lnTo>
                    <a:pt x="9519" y="163008"/>
                  </a:lnTo>
                  <a:lnTo>
                    <a:pt x="0" y="117348"/>
                  </a:lnTo>
                  <a:close/>
                </a:path>
              </a:pathLst>
            </a:custGeom>
            <a:ln w="25400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64">
            <a:extLst>
              <a:ext uri="{FF2B5EF4-FFF2-40B4-BE49-F238E27FC236}">
                <a16:creationId xmlns:a16="http://schemas.microsoft.com/office/drawing/2014/main" id="{CDE5B7D0-94A9-C7ED-34FA-397FB1A1D594}"/>
              </a:ext>
            </a:extLst>
          </p:cNvPr>
          <p:cNvSpPr txBox="1"/>
          <p:nvPr/>
        </p:nvSpPr>
        <p:spPr>
          <a:xfrm>
            <a:off x="2913269" y="1368932"/>
            <a:ext cx="1162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1F487C"/>
                </a:solidFill>
                <a:latin typeface="Calibri"/>
                <a:cs typeface="Calibri"/>
              </a:rPr>
              <a:t>4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76" name="object 65">
            <a:extLst>
              <a:ext uri="{FF2B5EF4-FFF2-40B4-BE49-F238E27FC236}">
                <a16:creationId xmlns:a16="http://schemas.microsoft.com/office/drawing/2014/main" id="{7BBFE74C-CB23-0DF6-35D4-03D80B00390B}"/>
              </a:ext>
            </a:extLst>
          </p:cNvPr>
          <p:cNvGrpSpPr/>
          <p:nvPr/>
        </p:nvGrpSpPr>
        <p:grpSpPr>
          <a:xfrm>
            <a:off x="7432056" y="1437386"/>
            <a:ext cx="267970" cy="260350"/>
            <a:chOff x="9723373" y="1437386"/>
            <a:chExt cx="267970" cy="260350"/>
          </a:xfrm>
        </p:grpSpPr>
        <p:pic>
          <p:nvPicPr>
            <p:cNvPr id="77" name="object 66">
              <a:extLst>
                <a:ext uri="{FF2B5EF4-FFF2-40B4-BE49-F238E27FC236}">
                  <a16:creationId xmlns:a16="http://schemas.microsoft.com/office/drawing/2014/main" id="{E18AF654-156E-F0B4-8E62-7B16C449BBE1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736073" y="1450086"/>
              <a:ext cx="242316" cy="234696"/>
            </a:xfrm>
            <a:prstGeom prst="rect">
              <a:avLst/>
            </a:prstGeom>
          </p:spPr>
        </p:pic>
        <p:sp>
          <p:nvSpPr>
            <p:cNvPr id="78" name="object 67">
              <a:extLst>
                <a:ext uri="{FF2B5EF4-FFF2-40B4-BE49-F238E27FC236}">
                  <a16:creationId xmlns:a16="http://schemas.microsoft.com/office/drawing/2014/main" id="{FB0A38FE-89F5-8773-B527-110434C6614C}"/>
                </a:ext>
              </a:extLst>
            </p:cNvPr>
            <p:cNvSpPr/>
            <p:nvPr/>
          </p:nvSpPr>
          <p:spPr>
            <a:xfrm>
              <a:off x="9736073" y="1450086"/>
              <a:ext cx="242570" cy="234950"/>
            </a:xfrm>
            <a:custGeom>
              <a:avLst/>
              <a:gdLst/>
              <a:ahLst/>
              <a:cxnLst/>
              <a:rect l="l" t="t" r="r" b="b"/>
              <a:pathLst>
                <a:path w="242570" h="234950">
                  <a:moveTo>
                    <a:pt x="0" y="117348"/>
                  </a:moveTo>
                  <a:lnTo>
                    <a:pt x="9519" y="71687"/>
                  </a:lnTo>
                  <a:lnTo>
                    <a:pt x="35480" y="34385"/>
                  </a:lnTo>
                  <a:lnTo>
                    <a:pt x="73991" y="9227"/>
                  </a:lnTo>
                  <a:lnTo>
                    <a:pt x="121157" y="0"/>
                  </a:lnTo>
                  <a:lnTo>
                    <a:pt x="168324" y="9227"/>
                  </a:lnTo>
                  <a:lnTo>
                    <a:pt x="206835" y="34385"/>
                  </a:lnTo>
                  <a:lnTo>
                    <a:pt x="232796" y="71687"/>
                  </a:lnTo>
                  <a:lnTo>
                    <a:pt x="242316" y="117348"/>
                  </a:lnTo>
                  <a:lnTo>
                    <a:pt x="232796" y="163008"/>
                  </a:lnTo>
                  <a:lnTo>
                    <a:pt x="206835" y="200310"/>
                  </a:lnTo>
                  <a:lnTo>
                    <a:pt x="168324" y="225468"/>
                  </a:lnTo>
                  <a:lnTo>
                    <a:pt x="121157" y="234696"/>
                  </a:lnTo>
                  <a:lnTo>
                    <a:pt x="73991" y="225468"/>
                  </a:lnTo>
                  <a:lnTo>
                    <a:pt x="35480" y="200310"/>
                  </a:lnTo>
                  <a:lnTo>
                    <a:pt x="9519" y="163008"/>
                  </a:lnTo>
                  <a:lnTo>
                    <a:pt x="0" y="117348"/>
                  </a:lnTo>
                  <a:close/>
                </a:path>
              </a:pathLst>
            </a:custGeom>
            <a:ln w="25400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68">
            <a:extLst>
              <a:ext uri="{FF2B5EF4-FFF2-40B4-BE49-F238E27FC236}">
                <a16:creationId xmlns:a16="http://schemas.microsoft.com/office/drawing/2014/main" id="{0449BBE3-3FC5-45AD-88FD-32A35C1316E3}"/>
              </a:ext>
            </a:extLst>
          </p:cNvPr>
          <p:cNvSpPr txBox="1"/>
          <p:nvPr/>
        </p:nvSpPr>
        <p:spPr>
          <a:xfrm>
            <a:off x="7508129" y="1435734"/>
            <a:ext cx="1162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1F487C"/>
                </a:solidFill>
                <a:latin typeface="Calibri"/>
                <a:cs typeface="Calibri"/>
              </a:rPr>
              <a:t>5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80" name="object 69">
            <a:extLst>
              <a:ext uri="{FF2B5EF4-FFF2-40B4-BE49-F238E27FC236}">
                <a16:creationId xmlns:a16="http://schemas.microsoft.com/office/drawing/2014/main" id="{A750BB7D-309A-2FC9-F939-43FCE46779A0}"/>
              </a:ext>
            </a:extLst>
          </p:cNvPr>
          <p:cNvGrpSpPr/>
          <p:nvPr/>
        </p:nvGrpSpPr>
        <p:grpSpPr>
          <a:xfrm>
            <a:off x="5453904" y="1749805"/>
            <a:ext cx="267970" cy="260350"/>
            <a:chOff x="7745221" y="1749805"/>
            <a:chExt cx="267970" cy="260350"/>
          </a:xfrm>
        </p:grpSpPr>
        <p:pic>
          <p:nvPicPr>
            <p:cNvPr id="81" name="object 70">
              <a:extLst>
                <a:ext uri="{FF2B5EF4-FFF2-40B4-BE49-F238E27FC236}">
                  <a16:creationId xmlns:a16="http://schemas.microsoft.com/office/drawing/2014/main" id="{C7962514-4E1D-E94D-9E3F-09D394B2E124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757921" y="1762505"/>
              <a:ext cx="242316" cy="234696"/>
            </a:xfrm>
            <a:prstGeom prst="rect">
              <a:avLst/>
            </a:prstGeom>
          </p:spPr>
        </p:pic>
        <p:sp>
          <p:nvSpPr>
            <p:cNvPr id="82" name="object 71">
              <a:extLst>
                <a:ext uri="{FF2B5EF4-FFF2-40B4-BE49-F238E27FC236}">
                  <a16:creationId xmlns:a16="http://schemas.microsoft.com/office/drawing/2014/main" id="{3AFE9E37-2D4E-4EA9-4FC8-7E82BA4F6A63}"/>
                </a:ext>
              </a:extLst>
            </p:cNvPr>
            <p:cNvSpPr/>
            <p:nvPr/>
          </p:nvSpPr>
          <p:spPr>
            <a:xfrm>
              <a:off x="7757921" y="1762505"/>
              <a:ext cx="242570" cy="234950"/>
            </a:xfrm>
            <a:custGeom>
              <a:avLst/>
              <a:gdLst/>
              <a:ahLst/>
              <a:cxnLst/>
              <a:rect l="l" t="t" r="r" b="b"/>
              <a:pathLst>
                <a:path w="242570" h="234950">
                  <a:moveTo>
                    <a:pt x="0" y="117348"/>
                  </a:moveTo>
                  <a:lnTo>
                    <a:pt x="9519" y="71687"/>
                  </a:lnTo>
                  <a:lnTo>
                    <a:pt x="35480" y="34385"/>
                  </a:lnTo>
                  <a:lnTo>
                    <a:pt x="73991" y="9227"/>
                  </a:lnTo>
                  <a:lnTo>
                    <a:pt x="121157" y="0"/>
                  </a:lnTo>
                  <a:lnTo>
                    <a:pt x="168324" y="9227"/>
                  </a:lnTo>
                  <a:lnTo>
                    <a:pt x="206835" y="34385"/>
                  </a:lnTo>
                  <a:lnTo>
                    <a:pt x="232796" y="71687"/>
                  </a:lnTo>
                  <a:lnTo>
                    <a:pt x="242316" y="117348"/>
                  </a:lnTo>
                  <a:lnTo>
                    <a:pt x="232796" y="163008"/>
                  </a:lnTo>
                  <a:lnTo>
                    <a:pt x="206835" y="200310"/>
                  </a:lnTo>
                  <a:lnTo>
                    <a:pt x="168324" y="225468"/>
                  </a:lnTo>
                  <a:lnTo>
                    <a:pt x="121157" y="234696"/>
                  </a:lnTo>
                  <a:lnTo>
                    <a:pt x="73991" y="225468"/>
                  </a:lnTo>
                  <a:lnTo>
                    <a:pt x="35480" y="200310"/>
                  </a:lnTo>
                  <a:lnTo>
                    <a:pt x="9519" y="163008"/>
                  </a:lnTo>
                  <a:lnTo>
                    <a:pt x="0" y="117348"/>
                  </a:lnTo>
                  <a:close/>
                </a:path>
              </a:pathLst>
            </a:custGeom>
            <a:ln w="25400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3" name="object 72">
            <a:extLst>
              <a:ext uri="{FF2B5EF4-FFF2-40B4-BE49-F238E27FC236}">
                <a16:creationId xmlns:a16="http://schemas.microsoft.com/office/drawing/2014/main" id="{5BD9FDE6-C58A-8005-4CCD-3FFBE5772513}"/>
              </a:ext>
            </a:extLst>
          </p:cNvPr>
          <p:cNvSpPr txBox="1"/>
          <p:nvPr/>
        </p:nvSpPr>
        <p:spPr>
          <a:xfrm>
            <a:off x="5529597" y="1748408"/>
            <a:ext cx="1162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1F487C"/>
                </a:solidFill>
                <a:latin typeface="Calibri"/>
                <a:cs typeface="Calibri"/>
              </a:rPr>
              <a:t>6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84" name="object 73">
            <a:extLst>
              <a:ext uri="{FF2B5EF4-FFF2-40B4-BE49-F238E27FC236}">
                <a16:creationId xmlns:a16="http://schemas.microsoft.com/office/drawing/2014/main" id="{94729EBD-BDDD-47A2-4B1A-9D69F85637B3}"/>
              </a:ext>
            </a:extLst>
          </p:cNvPr>
          <p:cNvGrpSpPr/>
          <p:nvPr/>
        </p:nvGrpSpPr>
        <p:grpSpPr>
          <a:xfrm>
            <a:off x="4675140" y="3065017"/>
            <a:ext cx="269240" cy="260350"/>
            <a:chOff x="6966457" y="3065017"/>
            <a:chExt cx="269240" cy="260350"/>
          </a:xfrm>
        </p:grpSpPr>
        <p:pic>
          <p:nvPicPr>
            <p:cNvPr id="85" name="object 74">
              <a:extLst>
                <a:ext uri="{FF2B5EF4-FFF2-40B4-BE49-F238E27FC236}">
                  <a16:creationId xmlns:a16="http://schemas.microsoft.com/office/drawing/2014/main" id="{C35598B5-26B8-6B2C-BA87-DE661A1C3233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979157" y="3077717"/>
              <a:ext cx="243840" cy="234696"/>
            </a:xfrm>
            <a:prstGeom prst="rect">
              <a:avLst/>
            </a:prstGeom>
          </p:spPr>
        </p:pic>
        <p:sp>
          <p:nvSpPr>
            <p:cNvPr id="86" name="object 75">
              <a:extLst>
                <a:ext uri="{FF2B5EF4-FFF2-40B4-BE49-F238E27FC236}">
                  <a16:creationId xmlns:a16="http://schemas.microsoft.com/office/drawing/2014/main" id="{D067905B-3DD3-8CA0-14F1-8AEF7FF433B7}"/>
                </a:ext>
              </a:extLst>
            </p:cNvPr>
            <p:cNvSpPr/>
            <p:nvPr/>
          </p:nvSpPr>
          <p:spPr>
            <a:xfrm>
              <a:off x="6979157" y="3077717"/>
              <a:ext cx="243840" cy="234950"/>
            </a:xfrm>
            <a:custGeom>
              <a:avLst/>
              <a:gdLst/>
              <a:ahLst/>
              <a:cxnLst/>
              <a:rect l="l" t="t" r="r" b="b"/>
              <a:pathLst>
                <a:path w="243840" h="234950">
                  <a:moveTo>
                    <a:pt x="0" y="117348"/>
                  </a:moveTo>
                  <a:lnTo>
                    <a:pt x="9584" y="71687"/>
                  </a:lnTo>
                  <a:lnTo>
                    <a:pt x="35718" y="34385"/>
                  </a:lnTo>
                  <a:lnTo>
                    <a:pt x="74473" y="9227"/>
                  </a:lnTo>
                  <a:lnTo>
                    <a:pt x="121920" y="0"/>
                  </a:lnTo>
                  <a:lnTo>
                    <a:pt x="169366" y="9227"/>
                  </a:lnTo>
                  <a:lnTo>
                    <a:pt x="208121" y="34385"/>
                  </a:lnTo>
                  <a:lnTo>
                    <a:pt x="234255" y="71687"/>
                  </a:lnTo>
                  <a:lnTo>
                    <a:pt x="243840" y="117348"/>
                  </a:lnTo>
                  <a:lnTo>
                    <a:pt x="234255" y="163008"/>
                  </a:lnTo>
                  <a:lnTo>
                    <a:pt x="208121" y="200310"/>
                  </a:lnTo>
                  <a:lnTo>
                    <a:pt x="169366" y="225468"/>
                  </a:lnTo>
                  <a:lnTo>
                    <a:pt x="121920" y="234696"/>
                  </a:lnTo>
                  <a:lnTo>
                    <a:pt x="74473" y="225468"/>
                  </a:lnTo>
                  <a:lnTo>
                    <a:pt x="35718" y="200310"/>
                  </a:lnTo>
                  <a:lnTo>
                    <a:pt x="9584" y="163008"/>
                  </a:lnTo>
                  <a:lnTo>
                    <a:pt x="0" y="117348"/>
                  </a:lnTo>
                  <a:close/>
                </a:path>
              </a:pathLst>
            </a:custGeom>
            <a:ln w="25400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7" name="object 76">
            <a:extLst>
              <a:ext uri="{FF2B5EF4-FFF2-40B4-BE49-F238E27FC236}">
                <a16:creationId xmlns:a16="http://schemas.microsoft.com/office/drawing/2014/main" id="{B2CB6CCC-317D-A250-E6A4-797DB62F7633}"/>
              </a:ext>
            </a:extLst>
          </p:cNvPr>
          <p:cNvSpPr txBox="1"/>
          <p:nvPr/>
        </p:nvSpPr>
        <p:spPr>
          <a:xfrm>
            <a:off x="4458780" y="3085399"/>
            <a:ext cx="3626381" cy="72391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1625">
              <a:lnSpc>
                <a:spcPts val="1670"/>
              </a:lnSpc>
              <a:spcBef>
                <a:spcPts val="105"/>
              </a:spcBef>
            </a:pPr>
            <a:r>
              <a:rPr sz="1400" b="1" dirty="0">
                <a:solidFill>
                  <a:srgbClr val="1F487C"/>
                </a:solidFill>
                <a:latin typeface="Calibri"/>
                <a:cs typeface="Calibri"/>
              </a:rPr>
              <a:t>8</a:t>
            </a:r>
            <a:endParaRPr sz="1400" dirty="0">
              <a:latin typeface="Calibri"/>
              <a:cs typeface="Calibri"/>
            </a:endParaRPr>
          </a:p>
          <a:p>
            <a:pPr marL="752475">
              <a:lnSpc>
                <a:spcPts val="1670"/>
              </a:lnSpc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Formulação</a:t>
            </a:r>
            <a:r>
              <a:rPr sz="1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Estratégica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Estratégia</a:t>
            </a:r>
            <a:r>
              <a:rPr sz="12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Empresarial –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Posicionamento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Estratégico</a:t>
            </a:r>
            <a:endParaRPr sz="1200" dirty="0">
              <a:latin typeface="Calibri"/>
              <a:cs typeface="Calibri"/>
            </a:endParaRPr>
          </a:p>
        </p:txBody>
      </p:sp>
      <p:grpSp>
        <p:nvGrpSpPr>
          <p:cNvPr id="88" name="object 77">
            <a:extLst>
              <a:ext uri="{FF2B5EF4-FFF2-40B4-BE49-F238E27FC236}">
                <a16:creationId xmlns:a16="http://schemas.microsoft.com/office/drawing/2014/main" id="{31A29A6A-6C6F-7F91-ACF1-09093ECB43CE}"/>
              </a:ext>
            </a:extLst>
          </p:cNvPr>
          <p:cNvGrpSpPr/>
          <p:nvPr/>
        </p:nvGrpSpPr>
        <p:grpSpPr>
          <a:xfrm>
            <a:off x="5161297" y="2420366"/>
            <a:ext cx="267970" cy="260350"/>
            <a:chOff x="7452614" y="2420366"/>
            <a:chExt cx="267970" cy="260350"/>
          </a:xfrm>
        </p:grpSpPr>
        <p:pic>
          <p:nvPicPr>
            <p:cNvPr id="89" name="object 78">
              <a:extLst>
                <a:ext uri="{FF2B5EF4-FFF2-40B4-BE49-F238E27FC236}">
                  <a16:creationId xmlns:a16="http://schemas.microsoft.com/office/drawing/2014/main" id="{71B564E1-26D7-44F2-AF20-C3B27F89574C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465314" y="2433066"/>
              <a:ext cx="242315" cy="234696"/>
            </a:xfrm>
            <a:prstGeom prst="rect">
              <a:avLst/>
            </a:prstGeom>
          </p:spPr>
        </p:pic>
        <p:sp>
          <p:nvSpPr>
            <p:cNvPr id="90" name="object 79">
              <a:extLst>
                <a:ext uri="{FF2B5EF4-FFF2-40B4-BE49-F238E27FC236}">
                  <a16:creationId xmlns:a16="http://schemas.microsoft.com/office/drawing/2014/main" id="{C226E97B-BEE1-4423-C615-139476B3C185}"/>
                </a:ext>
              </a:extLst>
            </p:cNvPr>
            <p:cNvSpPr/>
            <p:nvPr/>
          </p:nvSpPr>
          <p:spPr>
            <a:xfrm>
              <a:off x="7465314" y="2433066"/>
              <a:ext cx="242570" cy="234950"/>
            </a:xfrm>
            <a:custGeom>
              <a:avLst/>
              <a:gdLst/>
              <a:ahLst/>
              <a:cxnLst/>
              <a:rect l="l" t="t" r="r" b="b"/>
              <a:pathLst>
                <a:path w="242570" h="234950">
                  <a:moveTo>
                    <a:pt x="0" y="117348"/>
                  </a:moveTo>
                  <a:lnTo>
                    <a:pt x="9519" y="71687"/>
                  </a:lnTo>
                  <a:lnTo>
                    <a:pt x="35480" y="34385"/>
                  </a:lnTo>
                  <a:lnTo>
                    <a:pt x="73991" y="9227"/>
                  </a:lnTo>
                  <a:lnTo>
                    <a:pt x="121157" y="0"/>
                  </a:lnTo>
                  <a:lnTo>
                    <a:pt x="168324" y="9227"/>
                  </a:lnTo>
                  <a:lnTo>
                    <a:pt x="206835" y="34385"/>
                  </a:lnTo>
                  <a:lnTo>
                    <a:pt x="232796" y="71687"/>
                  </a:lnTo>
                  <a:lnTo>
                    <a:pt x="242315" y="117348"/>
                  </a:lnTo>
                  <a:lnTo>
                    <a:pt x="232796" y="163008"/>
                  </a:lnTo>
                  <a:lnTo>
                    <a:pt x="206835" y="200310"/>
                  </a:lnTo>
                  <a:lnTo>
                    <a:pt x="168324" y="225468"/>
                  </a:lnTo>
                  <a:lnTo>
                    <a:pt x="121157" y="234696"/>
                  </a:lnTo>
                  <a:lnTo>
                    <a:pt x="73991" y="225468"/>
                  </a:lnTo>
                  <a:lnTo>
                    <a:pt x="35480" y="200310"/>
                  </a:lnTo>
                  <a:lnTo>
                    <a:pt x="9519" y="163008"/>
                  </a:lnTo>
                  <a:lnTo>
                    <a:pt x="0" y="117348"/>
                  </a:lnTo>
                  <a:close/>
                </a:path>
              </a:pathLst>
            </a:custGeom>
            <a:ln w="25400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1" name="object 80">
            <a:extLst>
              <a:ext uri="{FF2B5EF4-FFF2-40B4-BE49-F238E27FC236}">
                <a16:creationId xmlns:a16="http://schemas.microsoft.com/office/drawing/2014/main" id="{B2C5CE19-8F46-978B-853B-08179BA7559C}"/>
              </a:ext>
            </a:extLst>
          </p:cNvPr>
          <p:cNvSpPr txBox="1"/>
          <p:nvPr/>
        </p:nvSpPr>
        <p:spPr>
          <a:xfrm>
            <a:off x="5237624" y="2418333"/>
            <a:ext cx="1162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1F487C"/>
                </a:solidFill>
                <a:latin typeface="Calibri"/>
                <a:cs typeface="Calibri"/>
              </a:rPr>
              <a:t>7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92" name="object 81">
            <a:extLst>
              <a:ext uri="{FF2B5EF4-FFF2-40B4-BE49-F238E27FC236}">
                <a16:creationId xmlns:a16="http://schemas.microsoft.com/office/drawing/2014/main" id="{BBA16F83-602B-44FA-6D51-1A50A66AF91C}"/>
              </a:ext>
            </a:extLst>
          </p:cNvPr>
          <p:cNvGrpSpPr/>
          <p:nvPr/>
        </p:nvGrpSpPr>
        <p:grpSpPr>
          <a:xfrm>
            <a:off x="4958604" y="3915409"/>
            <a:ext cx="304800" cy="1116965"/>
            <a:chOff x="7249921" y="3915409"/>
            <a:chExt cx="304800" cy="1116965"/>
          </a:xfrm>
        </p:grpSpPr>
        <p:sp>
          <p:nvSpPr>
            <p:cNvPr id="93" name="object 82">
              <a:extLst>
                <a:ext uri="{FF2B5EF4-FFF2-40B4-BE49-F238E27FC236}">
                  <a16:creationId xmlns:a16="http://schemas.microsoft.com/office/drawing/2014/main" id="{29BB3E29-F444-6BE5-67A1-FCB53B274719}"/>
                </a:ext>
              </a:extLst>
            </p:cNvPr>
            <p:cNvSpPr/>
            <p:nvPr/>
          </p:nvSpPr>
          <p:spPr>
            <a:xfrm>
              <a:off x="7262621" y="4784597"/>
              <a:ext cx="274320" cy="234950"/>
            </a:xfrm>
            <a:custGeom>
              <a:avLst/>
              <a:gdLst/>
              <a:ahLst/>
              <a:cxnLst/>
              <a:rect l="l" t="t" r="r" b="b"/>
              <a:pathLst>
                <a:path w="274320" h="234950">
                  <a:moveTo>
                    <a:pt x="137159" y="0"/>
                  </a:moveTo>
                  <a:lnTo>
                    <a:pt x="83796" y="9227"/>
                  </a:lnTo>
                  <a:lnTo>
                    <a:pt x="40195" y="34385"/>
                  </a:lnTo>
                  <a:lnTo>
                    <a:pt x="10787" y="71687"/>
                  </a:lnTo>
                  <a:lnTo>
                    <a:pt x="0" y="117347"/>
                  </a:lnTo>
                  <a:lnTo>
                    <a:pt x="10787" y="163008"/>
                  </a:lnTo>
                  <a:lnTo>
                    <a:pt x="40195" y="200310"/>
                  </a:lnTo>
                  <a:lnTo>
                    <a:pt x="83796" y="225468"/>
                  </a:lnTo>
                  <a:lnTo>
                    <a:pt x="137159" y="234695"/>
                  </a:lnTo>
                  <a:lnTo>
                    <a:pt x="190523" y="225468"/>
                  </a:lnTo>
                  <a:lnTo>
                    <a:pt x="234124" y="200310"/>
                  </a:lnTo>
                  <a:lnTo>
                    <a:pt x="263532" y="163008"/>
                  </a:lnTo>
                  <a:lnTo>
                    <a:pt x="274320" y="117347"/>
                  </a:lnTo>
                  <a:lnTo>
                    <a:pt x="263532" y="71687"/>
                  </a:lnTo>
                  <a:lnTo>
                    <a:pt x="234124" y="34385"/>
                  </a:lnTo>
                  <a:lnTo>
                    <a:pt x="190523" y="9227"/>
                  </a:lnTo>
                  <a:lnTo>
                    <a:pt x="13715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83">
              <a:extLst>
                <a:ext uri="{FF2B5EF4-FFF2-40B4-BE49-F238E27FC236}">
                  <a16:creationId xmlns:a16="http://schemas.microsoft.com/office/drawing/2014/main" id="{4D8FFB26-D56C-DA3C-FCB1-E347059965BA}"/>
                </a:ext>
              </a:extLst>
            </p:cNvPr>
            <p:cNvSpPr/>
            <p:nvPr/>
          </p:nvSpPr>
          <p:spPr>
            <a:xfrm>
              <a:off x="7262621" y="4784597"/>
              <a:ext cx="274320" cy="234950"/>
            </a:xfrm>
            <a:custGeom>
              <a:avLst/>
              <a:gdLst/>
              <a:ahLst/>
              <a:cxnLst/>
              <a:rect l="l" t="t" r="r" b="b"/>
              <a:pathLst>
                <a:path w="274320" h="234950">
                  <a:moveTo>
                    <a:pt x="0" y="117347"/>
                  </a:moveTo>
                  <a:lnTo>
                    <a:pt x="10787" y="71687"/>
                  </a:lnTo>
                  <a:lnTo>
                    <a:pt x="40195" y="34385"/>
                  </a:lnTo>
                  <a:lnTo>
                    <a:pt x="83796" y="9227"/>
                  </a:lnTo>
                  <a:lnTo>
                    <a:pt x="137159" y="0"/>
                  </a:lnTo>
                  <a:lnTo>
                    <a:pt x="190523" y="9227"/>
                  </a:lnTo>
                  <a:lnTo>
                    <a:pt x="234124" y="34385"/>
                  </a:lnTo>
                  <a:lnTo>
                    <a:pt x="263532" y="71687"/>
                  </a:lnTo>
                  <a:lnTo>
                    <a:pt x="274320" y="117347"/>
                  </a:lnTo>
                  <a:lnTo>
                    <a:pt x="263532" y="163008"/>
                  </a:lnTo>
                  <a:lnTo>
                    <a:pt x="234124" y="200310"/>
                  </a:lnTo>
                  <a:lnTo>
                    <a:pt x="190523" y="225468"/>
                  </a:lnTo>
                  <a:lnTo>
                    <a:pt x="137159" y="234695"/>
                  </a:lnTo>
                  <a:lnTo>
                    <a:pt x="83796" y="225468"/>
                  </a:lnTo>
                  <a:lnTo>
                    <a:pt x="40195" y="200310"/>
                  </a:lnTo>
                  <a:lnTo>
                    <a:pt x="10787" y="163008"/>
                  </a:lnTo>
                  <a:lnTo>
                    <a:pt x="0" y="117347"/>
                  </a:lnTo>
                  <a:close/>
                </a:path>
              </a:pathLst>
            </a:custGeom>
            <a:ln w="254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84">
              <a:extLst>
                <a:ext uri="{FF2B5EF4-FFF2-40B4-BE49-F238E27FC236}">
                  <a16:creationId xmlns:a16="http://schemas.microsoft.com/office/drawing/2014/main" id="{FF5A62E1-0EB7-5BDE-7C6F-DBBA32C6A228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299197" y="3928109"/>
              <a:ext cx="242316" cy="234695"/>
            </a:xfrm>
            <a:prstGeom prst="rect">
              <a:avLst/>
            </a:prstGeom>
          </p:spPr>
        </p:pic>
        <p:sp>
          <p:nvSpPr>
            <p:cNvPr id="96" name="object 85">
              <a:extLst>
                <a:ext uri="{FF2B5EF4-FFF2-40B4-BE49-F238E27FC236}">
                  <a16:creationId xmlns:a16="http://schemas.microsoft.com/office/drawing/2014/main" id="{CA0E08D6-D368-1B0E-CEF8-53B51E822FDE}"/>
                </a:ext>
              </a:extLst>
            </p:cNvPr>
            <p:cNvSpPr/>
            <p:nvPr/>
          </p:nvSpPr>
          <p:spPr>
            <a:xfrm>
              <a:off x="7299197" y="3928109"/>
              <a:ext cx="242570" cy="234950"/>
            </a:xfrm>
            <a:custGeom>
              <a:avLst/>
              <a:gdLst/>
              <a:ahLst/>
              <a:cxnLst/>
              <a:rect l="l" t="t" r="r" b="b"/>
              <a:pathLst>
                <a:path w="242570" h="234950">
                  <a:moveTo>
                    <a:pt x="0" y="117347"/>
                  </a:moveTo>
                  <a:lnTo>
                    <a:pt x="9519" y="71687"/>
                  </a:lnTo>
                  <a:lnTo>
                    <a:pt x="35480" y="34385"/>
                  </a:lnTo>
                  <a:lnTo>
                    <a:pt x="73991" y="9227"/>
                  </a:lnTo>
                  <a:lnTo>
                    <a:pt x="121157" y="0"/>
                  </a:lnTo>
                  <a:lnTo>
                    <a:pt x="168324" y="9227"/>
                  </a:lnTo>
                  <a:lnTo>
                    <a:pt x="206835" y="34385"/>
                  </a:lnTo>
                  <a:lnTo>
                    <a:pt x="232796" y="71687"/>
                  </a:lnTo>
                  <a:lnTo>
                    <a:pt x="242316" y="117347"/>
                  </a:lnTo>
                  <a:lnTo>
                    <a:pt x="232796" y="163008"/>
                  </a:lnTo>
                  <a:lnTo>
                    <a:pt x="206835" y="200310"/>
                  </a:lnTo>
                  <a:lnTo>
                    <a:pt x="168324" y="225468"/>
                  </a:lnTo>
                  <a:lnTo>
                    <a:pt x="121157" y="234695"/>
                  </a:lnTo>
                  <a:lnTo>
                    <a:pt x="73991" y="225468"/>
                  </a:lnTo>
                  <a:lnTo>
                    <a:pt x="35480" y="200310"/>
                  </a:lnTo>
                  <a:lnTo>
                    <a:pt x="9519" y="163008"/>
                  </a:lnTo>
                  <a:lnTo>
                    <a:pt x="0" y="117347"/>
                  </a:lnTo>
                  <a:close/>
                </a:path>
              </a:pathLst>
            </a:custGeom>
            <a:ln w="25399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7" name="object 86">
            <a:extLst>
              <a:ext uri="{FF2B5EF4-FFF2-40B4-BE49-F238E27FC236}">
                <a16:creationId xmlns:a16="http://schemas.microsoft.com/office/drawing/2014/main" id="{AFFD3D9F-2AFD-E9A6-96AB-E19A258DD5F9}"/>
              </a:ext>
            </a:extLst>
          </p:cNvPr>
          <p:cNvSpPr txBox="1"/>
          <p:nvPr/>
        </p:nvSpPr>
        <p:spPr>
          <a:xfrm>
            <a:off x="5070873" y="3914394"/>
            <a:ext cx="1162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1F487C"/>
                </a:solidFill>
                <a:latin typeface="Calibri"/>
                <a:cs typeface="Calibri"/>
              </a:rPr>
              <a:t>9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98" name="object 87">
            <a:extLst>
              <a:ext uri="{FF2B5EF4-FFF2-40B4-BE49-F238E27FC236}">
                <a16:creationId xmlns:a16="http://schemas.microsoft.com/office/drawing/2014/main" id="{BB96783B-6DF1-8A43-96CC-3D8FC88B001E}"/>
              </a:ext>
            </a:extLst>
          </p:cNvPr>
          <p:cNvGrpSpPr/>
          <p:nvPr/>
        </p:nvGrpSpPr>
        <p:grpSpPr>
          <a:xfrm>
            <a:off x="4958604" y="5466841"/>
            <a:ext cx="1654810" cy="1061720"/>
            <a:chOff x="7249921" y="5466841"/>
            <a:chExt cx="1654810" cy="1061720"/>
          </a:xfrm>
        </p:grpSpPr>
        <p:sp>
          <p:nvSpPr>
            <p:cNvPr id="99" name="object 88">
              <a:extLst>
                <a:ext uri="{FF2B5EF4-FFF2-40B4-BE49-F238E27FC236}">
                  <a16:creationId xmlns:a16="http://schemas.microsoft.com/office/drawing/2014/main" id="{0FCBC9B6-961C-DE81-AA9E-B04E36B18900}"/>
                </a:ext>
              </a:extLst>
            </p:cNvPr>
            <p:cNvSpPr/>
            <p:nvPr/>
          </p:nvSpPr>
          <p:spPr>
            <a:xfrm>
              <a:off x="7262621" y="5479541"/>
              <a:ext cx="274320" cy="234950"/>
            </a:xfrm>
            <a:custGeom>
              <a:avLst/>
              <a:gdLst/>
              <a:ahLst/>
              <a:cxnLst/>
              <a:rect l="l" t="t" r="r" b="b"/>
              <a:pathLst>
                <a:path w="274320" h="234950">
                  <a:moveTo>
                    <a:pt x="137159" y="0"/>
                  </a:moveTo>
                  <a:lnTo>
                    <a:pt x="83796" y="9227"/>
                  </a:lnTo>
                  <a:lnTo>
                    <a:pt x="40195" y="34385"/>
                  </a:lnTo>
                  <a:lnTo>
                    <a:pt x="10787" y="71687"/>
                  </a:lnTo>
                  <a:lnTo>
                    <a:pt x="0" y="117348"/>
                  </a:lnTo>
                  <a:lnTo>
                    <a:pt x="10787" y="163024"/>
                  </a:lnTo>
                  <a:lnTo>
                    <a:pt x="40195" y="200325"/>
                  </a:lnTo>
                  <a:lnTo>
                    <a:pt x="83796" y="225474"/>
                  </a:lnTo>
                  <a:lnTo>
                    <a:pt x="137159" y="234696"/>
                  </a:lnTo>
                  <a:lnTo>
                    <a:pt x="190523" y="225474"/>
                  </a:lnTo>
                  <a:lnTo>
                    <a:pt x="234124" y="200325"/>
                  </a:lnTo>
                  <a:lnTo>
                    <a:pt x="263532" y="163024"/>
                  </a:lnTo>
                  <a:lnTo>
                    <a:pt x="274320" y="117348"/>
                  </a:lnTo>
                  <a:lnTo>
                    <a:pt x="263532" y="71687"/>
                  </a:lnTo>
                  <a:lnTo>
                    <a:pt x="234124" y="34385"/>
                  </a:lnTo>
                  <a:lnTo>
                    <a:pt x="190523" y="9227"/>
                  </a:lnTo>
                  <a:lnTo>
                    <a:pt x="13715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89">
              <a:extLst>
                <a:ext uri="{FF2B5EF4-FFF2-40B4-BE49-F238E27FC236}">
                  <a16:creationId xmlns:a16="http://schemas.microsoft.com/office/drawing/2014/main" id="{3A0232F5-85AD-42EC-E42B-5B0A8FCD2B30}"/>
                </a:ext>
              </a:extLst>
            </p:cNvPr>
            <p:cNvSpPr/>
            <p:nvPr/>
          </p:nvSpPr>
          <p:spPr>
            <a:xfrm>
              <a:off x="7262621" y="5479541"/>
              <a:ext cx="274320" cy="234950"/>
            </a:xfrm>
            <a:custGeom>
              <a:avLst/>
              <a:gdLst/>
              <a:ahLst/>
              <a:cxnLst/>
              <a:rect l="l" t="t" r="r" b="b"/>
              <a:pathLst>
                <a:path w="274320" h="234950">
                  <a:moveTo>
                    <a:pt x="0" y="117348"/>
                  </a:moveTo>
                  <a:lnTo>
                    <a:pt x="10787" y="71687"/>
                  </a:lnTo>
                  <a:lnTo>
                    <a:pt x="40195" y="34385"/>
                  </a:lnTo>
                  <a:lnTo>
                    <a:pt x="83796" y="9227"/>
                  </a:lnTo>
                  <a:lnTo>
                    <a:pt x="137159" y="0"/>
                  </a:lnTo>
                  <a:lnTo>
                    <a:pt x="190523" y="9227"/>
                  </a:lnTo>
                  <a:lnTo>
                    <a:pt x="234124" y="34385"/>
                  </a:lnTo>
                  <a:lnTo>
                    <a:pt x="263532" y="71687"/>
                  </a:lnTo>
                  <a:lnTo>
                    <a:pt x="274320" y="117348"/>
                  </a:lnTo>
                  <a:lnTo>
                    <a:pt x="263532" y="163024"/>
                  </a:lnTo>
                  <a:lnTo>
                    <a:pt x="234124" y="200325"/>
                  </a:lnTo>
                  <a:lnTo>
                    <a:pt x="190523" y="225474"/>
                  </a:lnTo>
                  <a:lnTo>
                    <a:pt x="137159" y="234696"/>
                  </a:lnTo>
                  <a:lnTo>
                    <a:pt x="83796" y="225474"/>
                  </a:lnTo>
                  <a:lnTo>
                    <a:pt x="40195" y="200325"/>
                  </a:lnTo>
                  <a:lnTo>
                    <a:pt x="10787" y="163024"/>
                  </a:lnTo>
                  <a:lnTo>
                    <a:pt x="0" y="117348"/>
                  </a:lnTo>
                  <a:close/>
                </a:path>
              </a:pathLst>
            </a:custGeom>
            <a:ln w="254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90">
              <a:extLst>
                <a:ext uri="{FF2B5EF4-FFF2-40B4-BE49-F238E27FC236}">
                  <a16:creationId xmlns:a16="http://schemas.microsoft.com/office/drawing/2014/main" id="{40FA4356-A19B-6917-C874-90A7182B7EEE}"/>
                </a:ext>
              </a:extLst>
            </p:cNvPr>
            <p:cNvSpPr/>
            <p:nvPr/>
          </p:nvSpPr>
          <p:spPr>
            <a:xfrm>
              <a:off x="8000237" y="6293357"/>
              <a:ext cx="891540" cy="222885"/>
            </a:xfrm>
            <a:custGeom>
              <a:avLst/>
              <a:gdLst/>
              <a:ahLst/>
              <a:cxnLst/>
              <a:rect l="l" t="t" r="r" b="b"/>
              <a:pathLst>
                <a:path w="891540" h="222884">
                  <a:moveTo>
                    <a:pt x="854455" y="0"/>
                  </a:moveTo>
                  <a:lnTo>
                    <a:pt x="37083" y="0"/>
                  </a:lnTo>
                  <a:lnTo>
                    <a:pt x="22663" y="2913"/>
                  </a:lnTo>
                  <a:lnTo>
                    <a:pt x="10874" y="10860"/>
                  </a:lnTo>
                  <a:lnTo>
                    <a:pt x="2919" y="22647"/>
                  </a:lnTo>
                  <a:lnTo>
                    <a:pt x="0" y="37083"/>
                  </a:lnTo>
                  <a:lnTo>
                    <a:pt x="0" y="185419"/>
                  </a:lnTo>
                  <a:lnTo>
                    <a:pt x="2919" y="199856"/>
                  </a:lnTo>
                  <a:lnTo>
                    <a:pt x="10874" y="211643"/>
                  </a:lnTo>
                  <a:lnTo>
                    <a:pt x="22663" y="219590"/>
                  </a:lnTo>
                  <a:lnTo>
                    <a:pt x="37083" y="222503"/>
                  </a:lnTo>
                  <a:lnTo>
                    <a:pt x="854455" y="222503"/>
                  </a:lnTo>
                  <a:lnTo>
                    <a:pt x="868876" y="219590"/>
                  </a:lnTo>
                  <a:lnTo>
                    <a:pt x="880665" y="211643"/>
                  </a:lnTo>
                  <a:lnTo>
                    <a:pt x="888620" y="199856"/>
                  </a:lnTo>
                  <a:lnTo>
                    <a:pt x="891539" y="185419"/>
                  </a:lnTo>
                  <a:lnTo>
                    <a:pt x="891539" y="37083"/>
                  </a:lnTo>
                  <a:lnTo>
                    <a:pt x="888620" y="22647"/>
                  </a:lnTo>
                  <a:lnTo>
                    <a:pt x="880665" y="10860"/>
                  </a:lnTo>
                  <a:lnTo>
                    <a:pt x="868876" y="2913"/>
                  </a:lnTo>
                  <a:lnTo>
                    <a:pt x="85445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91">
              <a:extLst>
                <a:ext uri="{FF2B5EF4-FFF2-40B4-BE49-F238E27FC236}">
                  <a16:creationId xmlns:a16="http://schemas.microsoft.com/office/drawing/2014/main" id="{4364B27E-8AC3-E8C3-CDCB-E0E394D168DF}"/>
                </a:ext>
              </a:extLst>
            </p:cNvPr>
            <p:cNvSpPr/>
            <p:nvPr/>
          </p:nvSpPr>
          <p:spPr>
            <a:xfrm>
              <a:off x="8000237" y="6293357"/>
              <a:ext cx="891540" cy="222885"/>
            </a:xfrm>
            <a:custGeom>
              <a:avLst/>
              <a:gdLst/>
              <a:ahLst/>
              <a:cxnLst/>
              <a:rect l="l" t="t" r="r" b="b"/>
              <a:pathLst>
                <a:path w="891540" h="222884">
                  <a:moveTo>
                    <a:pt x="0" y="37083"/>
                  </a:moveTo>
                  <a:lnTo>
                    <a:pt x="2919" y="22647"/>
                  </a:lnTo>
                  <a:lnTo>
                    <a:pt x="10874" y="10860"/>
                  </a:lnTo>
                  <a:lnTo>
                    <a:pt x="22663" y="2913"/>
                  </a:lnTo>
                  <a:lnTo>
                    <a:pt x="37083" y="0"/>
                  </a:lnTo>
                  <a:lnTo>
                    <a:pt x="854455" y="0"/>
                  </a:lnTo>
                  <a:lnTo>
                    <a:pt x="868876" y="2913"/>
                  </a:lnTo>
                  <a:lnTo>
                    <a:pt x="880665" y="10860"/>
                  </a:lnTo>
                  <a:lnTo>
                    <a:pt x="888620" y="22647"/>
                  </a:lnTo>
                  <a:lnTo>
                    <a:pt x="891539" y="37083"/>
                  </a:lnTo>
                  <a:lnTo>
                    <a:pt x="891539" y="185419"/>
                  </a:lnTo>
                  <a:lnTo>
                    <a:pt x="888620" y="199856"/>
                  </a:lnTo>
                  <a:lnTo>
                    <a:pt x="880665" y="211643"/>
                  </a:lnTo>
                  <a:lnTo>
                    <a:pt x="868876" y="219590"/>
                  </a:lnTo>
                  <a:lnTo>
                    <a:pt x="854455" y="222503"/>
                  </a:lnTo>
                  <a:lnTo>
                    <a:pt x="37083" y="222503"/>
                  </a:lnTo>
                  <a:lnTo>
                    <a:pt x="22663" y="219590"/>
                  </a:lnTo>
                  <a:lnTo>
                    <a:pt x="10874" y="211643"/>
                  </a:lnTo>
                  <a:lnTo>
                    <a:pt x="2919" y="199856"/>
                  </a:lnTo>
                  <a:lnTo>
                    <a:pt x="0" y="185419"/>
                  </a:lnTo>
                  <a:lnTo>
                    <a:pt x="0" y="37083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3" name="object 92">
            <a:extLst>
              <a:ext uri="{FF2B5EF4-FFF2-40B4-BE49-F238E27FC236}">
                <a16:creationId xmlns:a16="http://schemas.microsoft.com/office/drawing/2014/main" id="{5C89AE0B-3DEB-B23E-5B08-C87906312CD4}"/>
              </a:ext>
            </a:extLst>
          </p:cNvPr>
          <p:cNvSpPr txBox="1"/>
          <p:nvPr/>
        </p:nvSpPr>
        <p:spPr>
          <a:xfrm>
            <a:off x="4525661" y="4506340"/>
            <a:ext cx="3240024" cy="20193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0109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Mapa</a:t>
            </a:r>
            <a:r>
              <a:rPr sz="12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Estratégico</a:t>
            </a:r>
            <a:endParaRPr sz="1200" dirty="0">
              <a:latin typeface="Calibri"/>
              <a:cs typeface="Calibri"/>
            </a:endParaRPr>
          </a:p>
          <a:p>
            <a:pPr marL="506095">
              <a:lnSpc>
                <a:spcPts val="1225"/>
              </a:lnSpc>
              <a:spcBef>
                <a:spcPts val="955"/>
              </a:spcBef>
            </a:pPr>
            <a:r>
              <a:rPr sz="1100" b="1" spc="-25" dirty="0">
                <a:solidFill>
                  <a:srgbClr val="FFFFFF"/>
                </a:solidFill>
                <a:latin typeface="Calibri"/>
                <a:cs typeface="Calibri"/>
              </a:rPr>
              <a:t>10</a:t>
            </a:r>
            <a:endParaRPr sz="1100" dirty="0">
              <a:latin typeface="Calibri"/>
              <a:cs typeface="Calibri"/>
            </a:endParaRPr>
          </a:p>
          <a:p>
            <a:pPr marL="635" algn="ctr">
              <a:lnSpc>
                <a:spcPts val="1585"/>
              </a:lnSpc>
            </a:pP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Desdobramentos</a:t>
            </a:r>
            <a:endParaRPr sz="14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55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Iniciativas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Estratégicas</a:t>
            </a:r>
            <a:r>
              <a:rPr sz="12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– Planos</a:t>
            </a:r>
            <a:r>
              <a:rPr sz="12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Ação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Projetos</a:t>
            </a:r>
            <a:endParaRPr sz="1200" dirty="0">
              <a:latin typeface="Calibri"/>
              <a:cs typeface="Calibri"/>
            </a:endParaRPr>
          </a:p>
          <a:p>
            <a:pPr marL="506095">
              <a:lnSpc>
                <a:spcPct val="100000"/>
              </a:lnSpc>
              <a:spcBef>
                <a:spcPts val="770"/>
              </a:spcBef>
            </a:pPr>
            <a:r>
              <a:rPr sz="1100" b="1" spc="-25" dirty="0">
                <a:solidFill>
                  <a:srgbClr val="FFFFFF"/>
                </a:solidFill>
                <a:latin typeface="Calibri"/>
                <a:cs typeface="Calibri"/>
              </a:rPr>
              <a:t>11</a:t>
            </a:r>
            <a:endParaRPr sz="1100" dirty="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  <a:spcBef>
                <a:spcPts val="450"/>
              </a:spcBef>
            </a:pP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Controle</a:t>
            </a:r>
            <a:endParaRPr sz="1400" dirty="0">
              <a:latin typeface="Calibri"/>
              <a:cs typeface="Calibri"/>
            </a:endParaRPr>
          </a:p>
          <a:p>
            <a:pPr marL="974725" marR="937260" algn="ctr">
              <a:lnSpc>
                <a:spcPts val="2230"/>
              </a:lnSpc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Indicadores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Metas </a:t>
            </a:r>
            <a:r>
              <a:rPr sz="1200" b="1" dirty="0">
                <a:latin typeface="Calibri"/>
                <a:cs typeface="Calibri"/>
              </a:rPr>
              <a:t>RAP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ZERO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04" name="object 93">
            <a:extLst>
              <a:ext uri="{FF2B5EF4-FFF2-40B4-BE49-F238E27FC236}">
                <a16:creationId xmlns:a16="http://schemas.microsoft.com/office/drawing/2014/main" id="{BC62CF38-2C7A-FBD0-6699-7C6937BE2765}"/>
              </a:ext>
            </a:extLst>
          </p:cNvPr>
          <p:cNvSpPr/>
          <p:nvPr/>
        </p:nvSpPr>
        <p:spPr>
          <a:xfrm>
            <a:off x="3475498" y="649223"/>
            <a:ext cx="1434465" cy="615950"/>
          </a:xfrm>
          <a:custGeom>
            <a:avLst/>
            <a:gdLst/>
            <a:ahLst/>
            <a:cxnLst/>
            <a:rect l="l" t="t" r="r" b="b"/>
            <a:pathLst>
              <a:path w="1434465" h="615950">
                <a:moveTo>
                  <a:pt x="1434084" y="0"/>
                </a:moveTo>
                <a:lnTo>
                  <a:pt x="0" y="0"/>
                </a:lnTo>
                <a:lnTo>
                  <a:pt x="0" y="615696"/>
                </a:lnTo>
                <a:lnTo>
                  <a:pt x="1434084" y="615696"/>
                </a:lnTo>
                <a:lnTo>
                  <a:pt x="1434084" y="0"/>
                </a:lnTo>
                <a:close/>
              </a:path>
            </a:pathLst>
          </a:custGeom>
          <a:solidFill>
            <a:srgbClr val="257226">
              <a:alpha val="73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94">
            <a:extLst>
              <a:ext uri="{FF2B5EF4-FFF2-40B4-BE49-F238E27FC236}">
                <a16:creationId xmlns:a16="http://schemas.microsoft.com/office/drawing/2014/main" id="{42EB864C-2E9E-6848-33D1-84DD1AC60229}"/>
              </a:ext>
            </a:extLst>
          </p:cNvPr>
          <p:cNvSpPr txBox="1"/>
          <p:nvPr/>
        </p:nvSpPr>
        <p:spPr>
          <a:xfrm>
            <a:off x="3739278" y="719074"/>
            <a:ext cx="90678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9906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Ideologia Empresarial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106" name="object 95">
            <a:extLst>
              <a:ext uri="{FF2B5EF4-FFF2-40B4-BE49-F238E27FC236}">
                <a16:creationId xmlns:a16="http://schemas.microsoft.com/office/drawing/2014/main" id="{B8FED4A7-D9C3-1930-45DE-B9E36CB9E273}"/>
              </a:ext>
            </a:extLst>
          </p:cNvPr>
          <p:cNvGrpSpPr/>
          <p:nvPr/>
        </p:nvGrpSpPr>
        <p:grpSpPr>
          <a:xfrm>
            <a:off x="3266965" y="500126"/>
            <a:ext cx="269240" cy="261620"/>
            <a:chOff x="5558282" y="500126"/>
            <a:chExt cx="269240" cy="261620"/>
          </a:xfrm>
        </p:grpSpPr>
        <p:pic>
          <p:nvPicPr>
            <p:cNvPr id="107" name="object 96">
              <a:extLst>
                <a:ext uri="{FF2B5EF4-FFF2-40B4-BE49-F238E27FC236}">
                  <a16:creationId xmlns:a16="http://schemas.microsoft.com/office/drawing/2014/main" id="{601B09F3-4E27-9FE5-B4A8-281E5FCBFE40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570982" y="512826"/>
              <a:ext cx="243839" cy="236220"/>
            </a:xfrm>
            <a:prstGeom prst="rect">
              <a:avLst/>
            </a:prstGeom>
          </p:spPr>
        </p:pic>
        <p:sp>
          <p:nvSpPr>
            <p:cNvPr id="108" name="object 97">
              <a:extLst>
                <a:ext uri="{FF2B5EF4-FFF2-40B4-BE49-F238E27FC236}">
                  <a16:creationId xmlns:a16="http://schemas.microsoft.com/office/drawing/2014/main" id="{119B774E-AE47-9CC8-F357-AF6D2633A7F7}"/>
                </a:ext>
              </a:extLst>
            </p:cNvPr>
            <p:cNvSpPr/>
            <p:nvPr/>
          </p:nvSpPr>
          <p:spPr>
            <a:xfrm>
              <a:off x="5570982" y="512826"/>
              <a:ext cx="243840" cy="236220"/>
            </a:xfrm>
            <a:custGeom>
              <a:avLst/>
              <a:gdLst/>
              <a:ahLst/>
              <a:cxnLst/>
              <a:rect l="l" t="t" r="r" b="b"/>
              <a:pathLst>
                <a:path w="243839" h="236220">
                  <a:moveTo>
                    <a:pt x="0" y="118110"/>
                  </a:moveTo>
                  <a:lnTo>
                    <a:pt x="9584" y="72116"/>
                  </a:lnTo>
                  <a:lnTo>
                    <a:pt x="35718" y="34575"/>
                  </a:lnTo>
                  <a:lnTo>
                    <a:pt x="74473" y="9274"/>
                  </a:lnTo>
                  <a:lnTo>
                    <a:pt x="121919" y="0"/>
                  </a:lnTo>
                  <a:lnTo>
                    <a:pt x="169366" y="9274"/>
                  </a:lnTo>
                  <a:lnTo>
                    <a:pt x="208121" y="34575"/>
                  </a:lnTo>
                  <a:lnTo>
                    <a:pt x="234255" y="72116"/>
                  </a:lnTo>
                  <a:lnTo>
                    <a:pt x="243839" y="118110"/>
                  </a:lnTo>
                  <a:lnTo>
                    <a:pt x="234255" y="164103"/>
                  </a:lnTo>
                  <a:lnTo>
                    <a:pt x="208121" y="201644"/>
                  </a:lnTo>
                  <a:lnTo>
                    <a:pt x="169366" y="226945"/>
                  </a:lnTo>
                  <a:lnTo>
                    <a:pt x="121919" y="236220"/>
                  </a:lnTo>
                  <a:lnTo>
                    <a:pt x="74473" y="226945"/>
                  </a:lnTo>
                  <a:lnTo>
                    <a:pt x="35718" y="201644"/>
                  </a:lnTo>
                  <a:lnTo>
                    <a:pt x="9584" y="164103"/>
                  </a:lnTo>
                  <a:lnTo>
                    <a:pt x="0" y="118110"/>
                  </a:lnTo>
                  <a:close/>
                </a:path>
              </a:pathLst>
            </a:custGeom>
            <a:ln w="25400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9" name="object 98">
            <a:extLst>
              <a:ext uri="{FF2B5EF4-FFF2-40B4-BE49-F238E27FC236}">
                <a16:creationId xmlns:a16="http://schemas.microsoft.com/office/drawing/2014/main" id="{3C9B6973-71CD-D6F7-118B-1CE50D38E36C}"/>
              </a:ext>
            </a:extLst>
          </p:cNvPr>
          <p:cNvSpPr txBox="1"/>
          <p:nvPr/>
        </p:nvSpPr>
        <p:spPr>
          <a:xfrm>
            <a:off x="3343292" y="498728"/>
            <a:ext cx="1162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1F487C"/>
                </a:solidFill>
                <a:latin typeface="Calibri"/>
                <a:cs typeface="Calibri"/>
              </a:rPr>
              <a:t>2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11" name="object 100">
            <a:extLst>
              <a:ext uri="{FF2B5EF4-FFF2-40B4-BE49-F238E27FC236}">
                <a16:creationId xmlns:a16="http://schemas.microsoft.com/office/drawing/2014/main" id="{7C6CA8E7-A1E9-8A8F-1CFD-98A799F88321}"/>
              </a:ext>
            </a:extLst>
          </p:cNvPr>
          <p:cNvSpPr/>
          <p:nvPr/>
        </p:nvSpPr>
        <p:spPr>
          <a:xfrm>
            <a:off x="1259603" y="2025395"/>
            <a:ext cx="9525" cy="1369060"/>
          </a:xfrm>
          <a:custGeom>
            <a:avLst/>
            <a:gdLst/>
            <a:ahLst/>
            <a:cxnLst/>
            <a:rect l="l" t="t" r="r" b="b"/>
            <a:pathLst>
              <a:path w="9525" h="1369060">
                <a:moveTo>
                  <a:pt x="0" y="1368552"/>
                </a:moveTo>
                <a:lnTo>
                  <a:pt x="9143" y="1368552"/>
                </a:lnTo>
                <a:lnTo>
                  <a:pt x="9143" y="0"/>
                </a:lnTo>
                <a:lnTo>
                  <a:pt x="0" y="0"/>
                </a:lnTo>
                <a:lnTo>
                  <a:pt x="0" y="1368552"/>
                </a:lnTo>
                <a:close/>
              </a:path>
            </a:pathLst>
          </a:custGeom>
          <a:solidFill>
            <a:srgbClr val="F4F5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01">
            <a:extLst>
              <a:ext uri="{FF2B5EF4-FFF2-40B4-BE49-F238E27FC236}">
                <a16:creationId xmlns:a16="http://schemas.microsoft.com/office/drawing/2014/main" id="{1CF29BBA-C31A-3FE4-532B-48CC096B6F98}"/>
              </a:ext>
            </a:extLst>
          </p:cNvPr>
          <p:cNvSpPr/>
          <p:nvPr/>
        </p:nvSpPr>
        <p:spPr>
          <a:xfrm>
            <a:off x="1259603" y="538606"/>
            <a:ext cx="657225" cy="2855595"/>
          </a:xfrm>
          <a:custGeom>
            <a:avLst/>
            <a:gdLst/>
            <a:ahLst/>
            <a:cxnLst/>
            <a:rect l="l" t="t" r="r" b="b"/>
            <a:pathLst>
              <a:path w="657225" h="2855595">
                <a:moveTo>
                  <a:pt x="0" y="2855341"/>
                </a:moveTo>
                <a:lnTo>
                  <a:pt x="656844" y="2855341"/>
                </a:lnTo>
                <a:lnTo>
                  <a:pt x="656844" y="1486789"/>
                </a:lnTo>
                <a:lnTo>
                  <a:pt x="0" y="1486789"/>
                </a:lnTo>
                <a:lnTo>
                  <a:pt x="0" y="2855341"/>
                </a:lnTo>
                <a:close/>
              </a:path>
              <a:path w="657225" h="2855595">
                <a:moveTo>
                  <a:pt x="656843" y="1377695"/>
                </a:moveTo>
                <a:lnTo>
                  <a:pt x="0" y="1377695"/>
                </a:lnTo>
              </a:path>
              <a:path w="657225" h="2855595">
                <a:moveTo>
                  <a:pt x="330200" y="1377695"/>
                </a:moveTo>
                <a:lnTo>
                  <a:pt x="330200" y="1194434"/>
                </a:lnTo>
                <a:lnTo>
                  <a:pt x="323595" y="0"/>
                </a:lnTo>
              </a:path>
            </a:pathLst>
          </a:custGeom>
          <a:ln w="12700">
            <a:solidFill>
              <a:srgbClr val="25722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02">
            <a:extLst>
              <a:ext uri="{FF2B5EF4-FFF2-40B4-BE49-F238E27FC236}">
                <a16:creationId xmlns:a16="http://schemas.microsoft.com/office/drawing/2014/main" id="{6AF6784F-A84E-EDFD-028D-159E77BDFA9A}"/>
              </a:ext>
            </a:extLst>
          </p:cNvPr>
          <p:cNvSpPr/>
          <p:nvPr/>
        </p:nvSpPr>
        <p:spPr>
          <a:xfrm>
            <a:off x="1268747" y="2025395"/>
            <a:ext cx="647700" cy="1369060"/>
          </a:xfrm>
          <a:custGeom>
            <a:avLst/>
            <a:gdLst/>
            <a:ahLst/>
            <a:cxnLst/>
            <a:rect l="l" t="t" r="r" b="b"/>
            <a:pathLst>
              <a:path w="647700" h="1369060">
                <a:moveTo>
                  <a:pt x="647700" y="0"/>
                </a:moveTo>
                <a:lnTo>
                  <a:pt x="0" y="0"/>
                </a:lnTo>
                <a:lnTo>
                  <a:pt x="0" y="1368552"/>
                </a:lnTo>
                <a:lnTo>
                  <a:pt x="647700" y="1368552"/>
                </a:lnTo>
                <a:lnTo>
                  <a:pt x="647700" y="0"/>
                </a:lnTo>
                <a:close/>
              </a:path>
            </a:pathLst>
          </a:custGeom>
          <a:solidFill>
            <a:srgbClr val="84B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03">
            <a:extLst>
              <a:ext uri="{FF2B5EF4-FFF2-40B4-BE49-F238E27FC236}">
                <a16:creationId xmlns:a16="http://schemas.microsoft.com/office/drawing/2014/main" id="{D431E75D-F806-141E-D38F-76B2CB2FAB4B}"/>
              </a:ext>
            </a:extLst>
          </p:cNvPr>
          <p:cNvSpPr/>
          <p:nvPr/>
        </p:nvSpPr>
        <p:spPr>
          <a:xfrm>
            <a:off x="1268747" y="2025395"/>
            <a:ext cx="647700" cy="2640330"/>
          </a:xfrm>
          <a:custGeom>
            <a:avLst/>
            <a:gdLst/>
            <a:ahLst/>
            <a:cxnLst/>
            <a:rect l="l" t="t" r="r" b="b"/>
            <a:pathLst>
              <a:path w="647700" h="2640329">
                <a:moveTo>
                  <a:pt x="0" y="1368552"/>
                </a:moveTo>
                <a:lnTo>
                  <a:pt x="647700" y="1368552"/>
                </a:lnTo>
                <a:lnTo>
                  <a:pt x="647700" y="0"/>
                </a:lnTo>
                <a:lnTo>
                  <a:pt x="0" y="0"/>
                </a:lnTo>
                <a:lnTo>
                  <a:pt x="0" y="1368552"/>
                </a:lnTo>
                <a:close/>
              </a:path>
              <a:path w="647700" h="2640329">
                <a:moveTo>
                  <a:pt x="0" y="1477644"/>
                </a:moveTo>
                <a:lnTo>
                  <a:pt x="647700" y="1477644"/>
                </a:lnTo>
              </a:path>
              <a:path w="647700" h="2640329">
                <a:moveTo>
                  <a:pt x="322199" y="1477644"/>
                </a:moveTo>
                <a:lnTo>
                  <a:pt x="292226" y="1385824"/>
                </a:lnTo>
                <a:lnTo>
                  <a:pt x="292608" y="2640076"/>
                </a:lnTo>
              </a:path>
            </a:pathLst>
          </a:custGeom>
          <a:ln w="12700">
            <a:solidFill>
              <a:srgbClr val="84BD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04">
            <a:extLst>
              <a:ext uri="{FF2B5EF4-FFF2-40B4-BE49-F238E27FC236}">
                <a16:creationId xmlns:a16="http://schemas.microsoft.com/office/drawing/2014/main" id="{FDD4DB46-6CC0-31B9-1600-8D2A3CE51537}"/>
              </a:ext>
            </a:extLst>
          </p:cNvPr>
          <p:cNvSpPr txBox="1"/>
          <p:nvPr/>
        </p:nvSpPr>
        <p:spPr>
          <a:xfrm>
            <a:off x="1399709" y="2157281"/>
            <a:ext cx="394980" cy="11061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</a:pPr>
            <a:r>
              <a:rPr sz="1400" b="1" spc="-10" dirty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FORMULAÇAO</a:t>
            </a:r>
            <a:endParaRPr sz="1400" dirty="0">
              <a:solidFill>
                <a:schemeClr val="tx2">
                  <a:lumMod val="75000"/>
                </a:schemeClr>
              </a:solidFill>
              <a:latin typeface="Calibri"/>
              <a:cs typeface="Calibri"/>
            </a:endParaRPr>
          </a:p>
          <a:p>
            <a:pPr marL="48895">
              <a:lnSpc>
                <a:spcPct val="100000"/>
              </a:lnSpc>
            </a:pPr>
            <a:r>
              <a:rPr sz="1400" b="1" spc="-10" dirty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ESTRATÉGICA</a:t>
            </a:r>
            <a:endParaRPr sz="1400" dirty="0">
              <a:solidFill>
                <a:schemeClr val="tx2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17" name="object 106">
            <a:extLst>
              <a:ext uri="{FF2B5EF4-FFF2-40B4-BE49-F238E27FC236}">
                <a16:creationId xmlns:a16="http://schemas.microsoft.com/office/drawing/2014/main" id="{EB5B825B-962E-2D10-8B25-4C43170E8719}"/>
              </a:ext>
            </a:extLst>
          </p:cNvPr>
          <p:cNvSpPr/>
          <p:nvPr/>
        </p:nvSpPr>
        <p:spPr>
          <a:xfrm>
            <a:off x="1256874" y="5123687"/>
            <a:ext cx="661670" cy="1191895"/>
          </a:xfrm>
          <a:custGeom>
            <a:avLst/>
            <a:gdLst/>
            <a:ahLst/>
            <a:cxnLst/>
            <a:rect l="l" t="t" r="r" b="b"/>
            <a:pathLst>
              <a:path w="661670" h="1191895">
                <a:moveTo>
                  <a:pt x="661415" y="0"/>
                </a:moveTo>
                <a:lnTo>
                  <a:pt x="0" y="0"/>
                </a:lnTo>
                <a:lnTo>
                  <a:pt x="0" y="1191768"/>
                </a:lnTo>
                <a:lnTo>
                  <a:pt x="661415" y="1191768"/>
                </a:lnTo>
                <a:lnTo>
                  <a:pt x="661415" y="0"/>
                </a:lnTo>
                <a:close/>
              </a:path>
            </a:pathLst>
          </a:custGeom>
          <a:solidFill>
            <a:srgbClr val="84B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07">
            <a:extLst>
              <a:ext uri="{FF2B5EF4-FFF2-40B4-BE49-F238E27FC236}">
                <a16:creationId xmlns:a16="http://schemas.microsoft.com/office/drawing/2014/main" id="{1CC98458-D52F-367E-3E1C-7EAE5414924B}"/>
              </a:ext>
            </a:extLst>
          </p:cNvPr>
          <p:cNvSpPr/>
          <p:nvPr/>
        </p:nvSpPr>
        <p:spPr>
          <a:xfrm>
            <a:off x="1233694" y="4702809"/>
            <a:ext cx="661670" cy="1612900"/>
          </a:xfrm>
          <a:custGeom>
            <a:avLst/>
            <a:gdLst/>
            <a:ahLst/>
            <a:cxnLst/>
            <a:rect l="l" t="t" r="r" b="b"/>
            <a:pathLst>
              <a:path w="661670" h="1612900">
                <a:moveTo>
                  <a:pt x="0" y="1612645"/>
                </a:moveTo>
                <a:lnTo>
                  <a:pt x="661415" y="1612645"/>
                </a:lnTo>
                <a:lnTo>
                  <a:pt x="661415" y="420877"/>
                </a:lnTo>
                <a:lnTo>
                  <a:pt x="0" y="420877"/>
                </a:lnTo>
                <a:lnTo>
                  <a:pt x="0" y="1612645"/>
                </a:lnTo>
                <a:close/>
              </a:path>
              <a:path w="661670" h="1612900">
                <a:moveTo>
                  <a:pt x="661415" y="325881"/>
                </a:moveTo>
                <a:lnTo>
                  <a:pt x="0" y="325881"/>
                </a:lnTo>
              </a:path>
              <a:path w="661670" h="1612900">
                <a:moveTo>
                  <a:pt x="332486" y="325881"/>
                </a:moveTo>
                <a:lnTo>
                  <a:pt x="332486" y="166369"/>
                </a:lnTo>
                <a:lnTo>
                  <a:pt x="331850" y="0"/>
                </a:lnTo>
              </a:path>
            </a:pathLst>
          </a:custGeom>
          <a:ln w="12700">
            <a:solidFill>
              <a:srgbClr val="257226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9" name="object 108">
            <a:extLst>
              <a:ext uri="{FF2B5EF4-FFF2-40B4-BE49-F238E27FC236}">
                <a16:creationId xmlns:a16="http://schemas.microsoft.com/office/drawing/2014/main" id="{B3BE6959-5379-3366-F2C8-AC7CACD69B7A}"/>
              </a:ext>
            </a:extLst>
          </p:cNvPr>
          <p:cNvSpPr/>
          <p:nvPr/>
        </p:nvSpPr>
        <p:spPr>
          <a:xfrm>
            <a:off x="1242838" y="5123687"/>
            <a:ext cx="652780" cy="1689100"/>
          </a:xfrm>
          <a:custGeom>
            <a:avLst/>
            <a:gdLst/>
            <a:ahLst/>
            <a:cxnLst/>
            <a:rect l="l" t="t" r="r" b="b"/>
            <a:pathLst>
              <a:path w="652779" h="1689100">
                <a:moveTo>
                  <a:pt x="0" y="1191768"/>
                </a:moveTo>
                <a:lnTo>
                  <a:pt x="652272" y="1191768"/>
                </a:lnTo>
                <a:lnTo>
                  <a:pt x="652272" y="0"/>
                </a:lnTo>
                <a:lnTo>
                  <a:pt x="0" y="0"/>
                </a:lnTo>
                <a:lnTo>
                  <a:pt x="0" y="1191768"/>
                </a:lnTo>
                <a:close/>
              </a:path>
              <a:path w="652779" h="1689100">
                <a:moveTo>
                  <a:pt x="0" y="1286776"/>
                </a:moveTo>
                <a:lnTo>
                  <a:pt x="652272" y="1286776"/>
                </a:lnTo>
              </a:path>
              <a:path w="652779" h="1689100">
                <a:moveTo>
                  <a:pt x="324358" y="1286776"/>
                </a:moveTo>
                <a:lnTo>
                  <a:pt x="294386" y="1206830"/>
                </a:lnTo>
                <a:lnTo>
                  <a:pt x="294640" y="1688543"/>
                </a:lnTo>
              </a:path>
            </a:pathLst>
          </a:custGeom>
          <a:ln w="12700">
            <a:solidFill>
              <a:srgbClr val="84BD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09">
            <a:extLst>
              <a:ext uri="{FF2B5EF4-FFF2-40B4-BE49-F238E27FC236}">
                <a16:creationId xmlns:a16="http://schemas.microsoft.com/office/drawing/2014/main" id="{2BD591BB-C52B-E2B4-F10B-B15925CD9136}"/>
              </a:ext>
            </a:extLst>
          </p:cNvPr>
          <p:cNvSpPr txBox="1"/>
          <p:nvPr/>
        </p:nvSpPr>
        <p:spPr>
          <a:xfrm>
            <a:off x="1376188" y="5205428"/>
            <a:ext cx="394980" cy="103251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435"/>
              </a:lnSpc>
            </a:pPr>
            <a:r>
              <a:rPr sz="1400" b="1" spc="-10" dirty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EXECUÇÃO</a:t>
            </a:r>
            <a:endParaRPr sz="1400" dirty="0">
              <a:solidFill>
                <a:schemeClr val="tx2">
                  <a:lumMod val="75000"/>
                </a:schemeClr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400" b="1" spc="-10" dirty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ESTRATÉGICA</a:t>
            </a:r>
            <a:endParaRPr sz="1400" dirty="0">
              <a:solidFill>
                <a:schemeClr val="tx2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21" name="object 111">
            <a:extLst>
              <a:ext uri="{FF2B5EF4-FFF2-40B4-BE49-F238E27FC236}">
                <a16:creationId xmlns:a16="http://schemas.microsoft.com/office/drawing/2014/main" id="{DBB0C368-C05D-835E-1326-258E75A2BDBE}"/>
              </a:ext>
            </a:extLst>
          </p:cNvPr>
          <p:cNvSpPr/>
          <p:nvPr/>
        </p:nvSpPr>
        <p:spPr>
          <a:xfrm>
            <a:off x="1755665" y="4758690"/>
            <a:ext cx="7736205" cy="25400"/>
          </a:xfrm>
          <a:custGeom>
            <a:avLst/>
            <a:gdLst/>
            <a:ahLst/>
            <a:cxnLst/>
            <a:rect l="l" t="t" r="r" b="b"/>
            <a:pathLst>
              <a:path w="7736205" h="25400">
                <a:moveTo>
                  <a:pt x="0" y="0"/>
                </a:moveTo>
                <a:lnTo>
                  <a:pt x="7735823" y="25400"/>
                </a:lnTo>
              </a:path>
            </a:pathLst>
          </a:custGeom>
          <a:ln w="19050">
            <a:solidFill>
              <a:srgbClr val="257226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14">
            <a:extLst>
              <a:ext uri="{FF2B5EF4-FFF2-40B4-BE49-F238E27FC236}">
                <a16:creationId xmlns:a16="http://schemas.microsoft.com/office/drawing/2014/main" id="{1DC73CAB-1D57-6BD0-2450-F2E92B623EA3}"/>
              </a:ext>
            </a:extLst>
          </p:cNvPr>
          <p:cNvSpPr/>
          <p:nvPr/>
        </p:nvSpPr>
        <p:spPr>
          <a:xfrm>
            <a:off x="5311918" y="1371600"/>
            <a:ext cx="1667510" cy="165100"/>
          </a:xfrm>
          <a:custGeom>
            <a:avLst/>
            <a:gdLst/>
            <a:ahLst/>
            <a:cxnLst/>
            <a:rect l="l" t="t" r="r" b="b"/>
            <a:pathLst>
              <a:path w="1667509" h="165100">
                <a:moveTo>
                  <a:pt x="1667255" y="0"/>
                </a:moveTo>
                <a:lnTo>
                  <a:pt x="0" y="0"/>
                </a:lnTo>
                <a:lnTo>
                  <a:pt x="0" y="164591"/>
                </a:lnTo>
                <a:lnTo>
                  <a:pt x="1667255" y="164591"/>
                </a:lnTo>
                <a:lnTo>
                  <a:pt x="1667255" y="0"/>
                </a:lnTo>
                <a:close/>
              </a:path>
            </a:pathLst>
          </a:custGeom>
          <a:solidFill>
            <a:srgbClr val="2572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16">
            <a:extLst>
              <a:ext uri="{FF2B5EF4-FFF2-40B4-BE49-F238E27FC236}">
                <a16:creationId xmlns:a16="http://schemas.microsoft.com/office/drawing/2014/main" id="{5EB4393C-0660-3C58-2485-8D86EEB359D4}"/>
              </a:ext>
            </a:extLst>
          </p:cNvPr>
          <p:cNvSpPr/>
          <p:nvPr/>
        </p:nvSpPr>
        <p:spPr>
          <a:xfrm>
            <a:off x="1033851" y="4810365"/>
            <a:ext cx="8606267" cy="1927860"/>
          </a:xfrm>
          <a:custGeom>
            <a:avLst/>
            <a:gdLst/>
            <a:ahLst/>
            <a:cxnLst/>
            <a:rect l="l" t="t" r="r" b="b"/>
            <a:pathLst>
              <a:path w="8362315" h="1927859">
                <a:moveTo>
                  <a:pt x="8040878" y="0"/>
                </a:moveTo>
                <a:lnTo>
                  <a:pt x="321309" y="0"/>
                </a:lnTo>
                <a:lnTo>
                  <a:pt x="273837" y="3484"/>
                </a:lnTo>
                <a:lnTo>
                  <a:pt x="228524" y="13606"/>
                </a:lnTo>
                <a:lnTo>
                  <a:pt x="185869" y="29869"/>
                </a:lnTo>
                <a:lnTo>
                  <a:pt x="146369" y="51774"/>
                </a:lnTo>
                <a:lnTo>
                  <a:pt x="110521" y="78823"/>
                </a:lnTo>
                <a:lnTo>
                  <a:pt x="78823" y="110521"/>
                </a:lnTo>
                <a:lnTo>
                  <a:pt x="51774" y="146369"/>
                </a:lnTo>
                <a:lnTo>
                  <a:pt x="29869" y="185869"/>
                </a:lnTo>
                <a:lnTo>
                  <a:pt x="13606" y="228524"/>
                </a:lnTo>
                <a:lnTo>
                  <a:pt x="3484" y="273837"/>
                </a:lnTo>
                <a:lnTo>
                  <a:pt x="0" y="321310"/>
                </a:lnTo>
                <a:lnTo>
                  <a:pt x="0" y="1606537"/>
                </a:lnTo>
                <a:lnTo>
                  <a:pt x="3484" y="1654018"/>
                </a:lnTo>
                <a:lnTo>
                  <a:pt x="13606" y="1699337"/>
                </a:lnTo>
                <a:lnTo>
                  <a:pt x="29869" y="1741996"/>
                </a:lnTo>
                <a:lnTo>
                  <a:pt x="51774" y="1781498"/>
                </a:lnTo>
                <a:lnTo>
                  <a:pt x="78823" y="1817346"/>
                </a:lnTo>
                <a:lnTo>
                  <a:pt x="110521" y="1849043"/>
                </a:lnTo>
                <a:lnTo>
                  <a:pt x="146369" y="1876091"/>
                </a:lnTo>
                <a:lnTo>
                  <a:pt x="185869" y="1897994"/>
                </a:lnTo>
                <a:lnTo>
                  <a:pt x="228524" y="1914255"/>
                </a:lnTo>
                <a:lnTo>
                  <a:pt x="273837" y="1924375"/>
                </a:lnTo>
                <a:lnTo>
                  <a:pt x="321309" y="1927860"/>
                </a:lnTo>
                <a:lnTo>
                  <a:pt x="8040878" y="1927860"/>
                </a:lnTo>
                <a:lnTo>
                  <a:pt x="8088350" y="1924375"/>
                </a:lnTo>
                <a:lnTo>
                  <a:pt x="8133663" y="1914255"/>
                </a:lnTo>
                <a:lnTo>
                  <a:pt x="8176318" y="1897994"/>
                </a:lnTo>
                <a:lnTo>
                  <a:pt x="8215818" y="1876091"/>
                </a:lnTo>
                <a:lnTo>
                  <a:pt x="8251666" y="1849043"/>
                </a:lnTo>
                <a:lnTo>
                  <a:pt x="8283364" y="1817346"/>
                </a:lnTo>
                <a:lnTo>
                  <a:pt x="8310413" y="1781498"/>
                </a:lnTo>
                <a:lnTo>
                  <a:pt x="8332318" y="1741996"/>
                </a:lnTo>
                <a:lnTo>
                  <a:pt x="8348581" y="1699337"/>
                </a:lnTo>
                <a:lnTo>
                  <a:pt x="8358703" y="1654018"/>
                </a:lnTo>
                <a:lnTo>
                  <a:pt x="8362187" y="1606537"/>
                </a:lnTo>
                <a:lnTo>
                  <a:pt x="8362187" y="321310"/>
                </a:lnTo>
                <a:lnTo>
                  <a:pt x="8358703" y="273837"/>
                </a:lnTo>
                <a:lnTo>
                  <a:pt x="8348581" y="228524"/>
                </a:lnTo>
                <a:lnTo>
                  <a:pt x="8332318" y="185869"/>
                </a:lnTo>
                <a:lnTo>
                  <a:pt x="8310413" y="146369"/>
                </a:lnTo>
                <a:lnTo>
                  <a:pt x="8283364" y="110521"/>
                </a:lnTo>
                <a:lnTo>
                  <a:pt x="8251666" y="78823"/>
                </a:lnTo>
                <a:lnTo>
                  <a:pt x="8215818" y="51774"/>
                </a:lnTo>
                <a:lnTo>
                  <a:pt x="8176318" y="29869"/>
                </a:lnTo>
                <a:lnTo>
                  <a:pt x="8133663" y="13606"/>
                </a:lnTo>
                <a:lnTo>
                  <a:pt x="8088350" y="3484"/>
                </a:lnTo>
                <a:lnTo>
                  <a:pt x="8040878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  <a:alpha val="19999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3" name="object 115">
            <a:extLst>
              <a:ext uri="{FF2B5EF4-FFF2-40B4-BE49-F238E27FC236}">
                <a16:creationId xmlns:a16="http://schemas.microsoft.com/office/drawing/2014/main" id="{18CA5CB9-C5C5-D516-7E2F-8A5D6C753D91}"/>
              </a:ext>
            </a:extLst>
          </p:cNvPr>
          <p:cNvSpPr txBox="1"/>
          <p:nvPr/>
        </p:nvSpPr>
        <p:spPr>
          <a:xfrm>
            <a:off x="5616464" y="1322958"/>
            <a:ext cx="10591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Ano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– Ano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III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5" name="CaixaDeTexto 124">
            <a:extLst>
              <a:ext uri="{FF2B5EF4-FFF2-40B4-BE49-F238E27FC236}">
                <a16:creationId xmlns:a16="http://schemas.microsoft.com/office/drawing/2014/main" id="{DE56E1FE-E0A1-9061-36FF-64022AB9AEB0}"/>
              </a:ext>
            </a:extLst>
          </p:cNvPr>
          <p:cNvSpPr txBox="1"/>
          <p:nvPr/>
        </p:nvSpPr>
        <p:spPr>
          <a:xfrm>
            <a:off x="9640119" y="6445914"/>
            <a:ext cx="43884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Fonte: Material </a:t>
            </a:r>
            <a:r>
              <a:rPr lang="pt-BR" sz="1100" dirty="0" err="1"/>
              <a:t>Aetos</a:t>
            </a:r>
            <a:endParaRPr lang="pt-BR" sz="1100" dirty="0"/>
          </a:p>
        </p:txBody>
      </p:sp>
      <p:sp>
        <p:nvSpPr>
          <p:cNvPr id="14" name="object 2">
            <a:extLst>
              <a:ext uri="{FF2B5EF4-FFF2-40B4-BE49-F238E27FC236}">
                <a16:creationId xmlns:a16="http://schemas.microsoft.com/office/drawing/2014/main" id="{83E76CF2-65B4-8A83-DDFE-BAED47196FE9}"/>
              </a:ext>
            </a:extLst>
          </p:cNvPr>
          <p:cNvSpPr/>
          <p:nvPr/>
        </p:nvSpPr>
        <p:spPr>
          <a:xfrm>
            <a:off x="6066044" y="2983288"/>
            <a:ext cx="127000" cy="281305"/>
          </a:xfrm>
          <a:custGeom>
            <a:avLst/>
            <a:gdLst/>
            <a:ahLst/>
            <a:cxnLst/>
            <a:rect l="l" t="t" r="r" b="b"/>
            <a:pathLst>
              <a:path w="127000" h="281305">
                <a:moveTo>
                  <a:pt x="0" y="154812"/>
                </a:moveTo>
                <a:lnTo>
                  <a:pt x="64896" y="281050"/>
                </a:lnTo>
                <a:lnTo>
                  <a:pt x="101911" y="204977"/>
                </a:lnTo>
                <a:lnTo>
                  <a:pt x="54482" y="204977"/>
                </a:lnTo>
                <a:lnTo>
                  <a:pt x="54398" y="197447"/>
                </a:lnTo>
                <a:lnTo>
                  <a:pt x="0" y="154812"/>
                </a:lnTo>
                <a:close/>
              </a:path>
              <a:path w="127000" h="281305">
                <a:moveTo>
                  <a:pt x="54398" y="197447"/>
                </a:moveTo>
                <a:lnTo>
                  <a:pt x="54482" y="204977"/>
                </a:lnTo>
                <a:lnTo>
                  <a:pt x="63927" y="204915"/>
                </a:lnTo>
                <a:lnTo>
                  <a:pt x="54398" y="197447"/>
                </a:lnTo>
                <a:close/>
              </a:path>
              <a:path w="127000" h="281305">
                <a:moveTo>
                  <a:pt x="63927" y="204915"/>
                </a:moveTo>
                <a:lnTo>
                  <a:pt x="54482" y="204977"/>
                </a:lnTo>
                <a:lnTo>
                  <a:pt x="64007" y="204977"/>
                </a:lnTo>
                <a:close/>
              </a:path>
              <a:path w="127000" h="281305">
                <a:moveTo>
                  <a:pt x="127000" y="153415"/>
                </a:moveTo>
                <a:lnTo>
                  <a:pt x="73448" y="197250"/>
                </a:lnTo>
                <a:lnTo>
                  <a:pt x="73532" y="204850"/>
                </a:lnTo>
                <a:lnTo>
                  <a:pt x="64086" y="204913"/>
                </a:lnTo>
                <a:lnTo>
                  <a:pt x="101911" y="204977"/>
                </a:lnTo>
                <a:lnTo>
                  <a:pt x="127000" y="153415"/>
                </a:lnTo>
                <a:close/>
              </a:path>
              <a:path w="127000" h="281305">
                <a:moveTo>
                  <a:pt x="71246" y="0"/>
                </a:moveTo>
                <a:lnTo>
                  <a:pt x="52196" y="253"/>
                </a:lnTo>
                <a:lnTo>
                  <a:pt x="54398" y="197447"/>
                </a:lnTo>
                <a:lnTo>
                  <a:pt x="63927" y="204915"/>
                </a:lnTo>
                <a:lnTo>
                  <a:pt x="64086" y="204913"/>
                </a:lnTo>
                <a:lnTo>
                  <a:pt x="73448" y="197250"/>
                </a:lnTo>
                <a:lnTo>
                  <a:pt x="71246" y="0"/>
                </a:lnTo>
                <a:close/>
              </a:path>
              <a:path w="127000" h="281305">
                <a:moveTo>
                  <a:pt x="73448" y="197250"/>
                </a:moveTo>
                <a:lnTo>
                  <a:pt x="64086" y="204913"/>
                </a:lnTo>
                <a:lnTo>
                  <a:pt x="73532" y="204850"/>
                </a:lnTo>
                <a:lnTo>
                  <a:pt x="73448" y="197250"/>
                </a:lnTo>
                <a:close/>
              </a:path>
            </a:pathLst>
          </a:custGeom>
          <a:solidFill>
            <a:srgbClr val="2572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2">
            <a:extLst>
              <a:ext uri="{FF2B5EF4-FFF2-40B4-BE49-F238E27FC236}">
                <a16:creationId xmlns:a16="http://schemas.microsoft.com/office/drawing/2014/main" id="{72D8F80F-B06E-481A-72F6-7330C4D9CF63}"/>
              </a:ext>
            </a:extLst>
          </p:cNvPr>
          <p:cNvSpPr/>
          <p:nvPr/>
        </p:nvSpPr>
        <p:spPr>
          <a:xfrm>
            <a:off x="6048519" y="3784001"/>
            <a:ext cx="127000" cy="281305"/>
          </a:xfrm>
          <a:custGeom>
            <a:avLst/>
            <a:gdLst/>
            <a:ahLst/>
            <a:cxnLst/>
            <a:rect l="l" t="t" r="r" b="b"/>
            <a:pathLst>
              <a:path w="127000" h="281305">
                <a:moveTo>
                  <a:pt x="0" y="154812"/>
                </a:moveTo>
                <a:lnTo>
                  <a:pt x="64896" y="281050"/>
                </a:lnTo>
                <a:lnTo>
                  <a:pt x="101911" y="204977"/>
                </a:lnTo>
                <a:lnTo>
                  <a:pt x="54482" y="204977"/>
                </a:lnTo>
                <a:lnTo>
                  <a:pt x="54398" y="197447"/>
                </a:lnTo>
                <a:lnTo>
                  <a:pt x="0" y="154812"/>
                </a:lnTo>
                <a:close/>
              </a:path>
              <a:path w="127000" h="281305">
                <a:moveTo>
                  <a:pt x="54398" y="197447"/>
                </a:moveTo>
                <a:lnTo>
                  <a:pt x="54482" y="204977"/>
                </a:lnTo>
                <a:lnTo>
                  <a:pt x="63927" y="204915"/>
                </a:lnTo>
                <a:lnTo>
                  <a:pt x="54398" y="197447"/>
                </a:lnTo>
                <a:close/>
              </a:path>
              <a:path w="127000" h="281305">
                <a:moveTo>
                  <a:pt x="63927" y="204915"/>
                </a:moveTo>
                <a:lnTo>
                  <a:pt x="54482" y="204977"/>
                </a:lnTo>
                <a:lnTo>
                  <a:pt x="64007" y="204977"/>
                </a:lnTo>
                <a:close/>
              </a:path>
              <a:path w="127000" h="281305">
                <a:moveTo>
                  <a:pt x="127000" y="153415"/>
                </a:moveTo>
                <a:lnTo>
                  <a:pt x="73448" y="197250"/>
                </a:lnTo>
                <a:lnTo>
                  <a:pt x="73532" y="204850"/>
                </a:lnTo>
                <a:lnTo>
                  <a:pt x="64086" y="204913"/>
                </a:lnTo>
                <a:lnTo>
                  <a:pt x="101911" y="204977"/>
                </a:lnTo>
                <a:lnTo>
                  <a:pt x="127000" y="153415"/>
                </a:lnTo>
                <a:close/>
              </a:path>
              <a:path w="127000" h="281305">
                <a:moveTo>
                  <a:pt x="71246" y="0"/>
                </a:moveTo>
                <a:lnTo>
                  <a:pt x="52196" y="253"/>
                </a:lnTo>
                <a:lnTo>
                  <a:pt x="54398" y="197447"/>
                </a:lnTo>
                <a:lnTo>
                  <a:pt x="63927" y="204915"/>
                </a:lnTo>
                <a:lnTo>
                  <a:pt x="64086" y="204913"/>
                </a:lnTo>
                <a:lnTo>
                  <a:pt x="73448" y="197250"/>
                </a:lnTo>
                <a:lnTo>
                  <a:pt x="71246" y="0"/>
                </a:lnTo>
                <a:close/>
              </a:path>
              <a:path w="127000" h="281305">
                <a:moveTo>
                  <a:pt x="73448" y="197250"/>
                </a:moveTo>
                <a:lnTo>
                  <a:pt x="64086" y="204913"/>
                </a:lnTo>
                <a:lnTo>
                  <a:pt x="73532" y="204850"/>
                </a:lnTo>
                <a:lnTo>
                  <a:pt x="73448" y="197250"/>
                </a:lnTo>
                <a:close/>
              </a:path>
            </a:pathLst>
          </a:custGeom>
          <a:solidFill>
            <a:srgbClr val="2572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2">
            <a:extLst>
              <a:ext uri="{FF2B5EF4-FFF2-40B4-BE49-F238E27FC236}">
                <a16:creationId xmlns:a16="http://schemas.microsoft.com/office/drawing/2014/main" id="{EFB2994B-29A9-469E-4BC2-7C9F2AC21281}"/>
              </a:ext>
            </a:extLst>
          </p:cNvPr>
          <p:cNvSpPr/>
          <p:nvPr/>
        </p:nvSpPr>
        <p:spPr>
          <a:xfrm>
            <a:off x="6067204" y="4650295"/>
            <a:ext cx="127000" cy="281305"/>
          </a:xfrm>
          <a:custGeom>
            <a:avLst/>
            <a:gdLst/>
            <a:ahLst/>
            <a:cxnLst/>
            <a:rect l="l" t="t" r="r" b="b"/>
            <a:pathLst>
              <a:path w="127000" h="281305">
                <a:moveTo>
                  <a:pt x="0" y="154812"/>
                </a:moveTo>
                <a:lnTo>
                  <a:pt x="64896" y="281050"/>
                </a:lnTo>
                <a:lnTo>
                  <a:pt x="101911" y="204977"/>
                </a:lnTo>
                <a:lnTo>
                  <a:pt x="54482" y="204977"/>
                </a:lnTo>
                <a:lnTo>
                  <a:pt x="54398" y="197447"/>
                </a:lnTo>
                <a:lnTo>
                  <a:pt x="0" y="154812"/>
                </a:lnTo>
                <a:close/>
              </a:path>
              <a:path w="127000" h="281305">
                <a:moveTo>
                  <a:pt x="54398" y="197447"/>
                </a:moveTo>
                <a:lnTo>
                  <a:pt x="54482" y="204977"/>
                </a:lnTo>
                <a:lnTo>
                  <a:pt x="63927" y="204915"/>
                </a:lnTo>
                <a:lnTo>
                  <a:pt x="54398" y="197447"/>
                </a:lnTo>
                <a:close/>
              </a:path>
              <a:path w="127000" h="281305">
                <a:moveTo>
                  <a:pt x="63927" y="204915"/>
                </a:moveTo>
                <a:lnTo>
                  <a:pt x="54482" y="204977"/>
                </a:lnTo>
                <a:lnTo>
                  <a:pt x="64007" y="204977"/>
                </a:lnTo>
                <a:close/>
              </a:path>
              <a:path w="127000" h="281305">
                <a:moveTo>
                  <a:pt x="127000" y="153415"/>
                </a:moveTo>
                <a:lnTo>
                  <a:pt x="73448" y="197250"/>
                </a:lnTo>
                <a:lnTo>
                  <a:pt x="73532" y="204850"/>
                </a:lnTo>
                <a:lnTo>
                  <a:pt x="64086" y="204913"/>
                </a:lnTo>
                <a:lnTo>
                  <a:pt x="101911" y="204977"/>
                </a:lnTo>
                <a:lnTo>
                  <a:pt x="127000" y="153415"/>
                </a:lnTo>
                <a:close/>
              </a:path>
              <a:path w="127000" h="281305">
                <a:moveTo>
                  <a:pt x="71246" y="0"/>
                </a:moveTo>
                <a:lnTo>
                  <a:pt x="52196" y="253"/>
                </a:lnTo>
                <a:lnTo>
                  <a:pt x="54398" y="197447"/>
                </a:lnTo>
                <a:lnTo>
                  <a:pt x="63927" y="204915"/>
                </a:lnTo>
                <a:lnTo>
                  <a:pt x="64086" y="204913"/>
                </a:lnTo>
                <a:lnTo>
                  <a:pt x="73448" y="197250"/>
                </a:lnTo>
                <a:lnTo>
                  <a:pt x="71246" y="0"/>
                </a:lnTo>
                <a:close/>
              </a:path>
              <a:path w="127000" h="281305">
                <a:moveTo>
                  <a:pt x="73448" y="197250"/>
                </a:moveTo>
                <a:lnTo>
                  <a:pt x="64086" y="204913"/>
                </a:lnTo>
                <a:lnTo>
                  <a:pt x="73532" y="204850"/>
                </a:lnTo>
                <a:lnTo>
                  <a:pt x="73448" y="197250"/>
                </a:lnTo>
                <a:close/>
              </a:path>
            </a:pathLst>
          </a:custGeom>
          <a:solidFill>
            <a:srgbClr val="2572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2">
            <a:extLst>
              <a:ext uri="{FF2B5EF4-FFF2-40B4-BE49-F238E27FC236}">
                <a16:creationId xmlns:a16="http://schemas.microsoft.com/office/drawing/2014/main" id="{E7941005-89C8-FBFF-9F18-95A060967836}"/>
              </a:ext>
            </a:extLst>
          </p:cNvPr>
          <p:cNvSpPr/>
          <p:nvPr/>
        </p:nvSpPr>
        <p:spPr>
          <a:xfrm>
            <a:off x="6066044" y="5420740"/>
            <a:ext cx="127000" cy="281305"/>
          </a:xfrm>
          <a:custGeom>
            <a:avLst/>
            <a:gdLst/>
            <a:ahLst/>
            <a:cxnLst/>
            <a:rect l="l" t="t" r="r" b="b"/>
            <a:pathLst>
              <a:path w="127000" h="281305">
                <a:moveTo>
                  <a:pt x="0" y="154812"/>
                </a:moveTo>
                <a:lnTo>
                  <a:pt x="64896" y="281050"/>
                </a:lnTo>
                <a:lnTo>
                  <a:pt x="101911" y="204977"/>
                </a:lnTo>
                <a:lnTo>
                  <a:pt x="54482" y="204977"/>
                </a:lnTo>
                <a:lnTo>
                  <a:pt x="54398" y="197447"/>
                </a:lnTo>
                <a:lnTo>
                  <a:pt x="0" y="154812"/>
                </a:lnTo>
                <a:close/>
              </a:path>
              <a:path w="127000" h="281305">
                <a:moveTo>
                  <a:pt x="54398" y="197447"/>
                </a:moveTo>
                <a:lnTo>
                  <a:pt x="54482" y="204977"/>
                </a:lnTo>
                <a:lnTo>
                  <a:pt x="63927" y="204915"/>
                </a:lnTo>
                <a:lnTo>
                  <a:pt x="54398" y="197447"/>
                </a:lnTo>
                <a:close/>
              </a:path>
              <a:path w="127000" h="281305">
                <a:moveTo>
                  <a:pt x="63927" y="204915"/>
                </a:moveTo>
                <a:lnTo>
                  <a:pt x="54482" y="204977"/>
                </a:lnTo>
                <a:lnTo>
                  <a:pt x="64007" y="204977"/>
                </a:lnTo>
                <a:close/>
              </a:path>
              <a:path w="127000" h="281305">
                <a:moveTo>
                  <a:pt x="127000" y="153415"/>
                </a:moveTo>
                <a:lnTo>
                  <a:pt x="73448" y="197250"/>
                </a:lnTo>
                <a:lnTo>
                  <a:pt x="73532" y="204850"/>
                </a:lnTo>
                <a:lnTo>
                  <a:pt x="64086" y="204913"/>
                </a:lnTo>
                <a:lnTo>
                  <a:pt x="101911" y="204977"/>
                </a:lnTo>
                <a:lnTo>
                  <a:pt x="127000" y="153415"/>
                </a:lnTo>
                <a:close/>
              </a:path>
              <a:path w="127000" h="281305">
                <a:moveTo>
                  <a:pt x="71246" y="0"/>
                </a:moveTo>
                <a:lnTo>
                  <a:pt x="52196" y="253"/>
                </a:lnTo>
                <a:lnTo>
                  <a:pt x="54398" y="197447"/>
                </a:lnTo>
                <a:lnTo>
                  <a:pt x="63927" y="204915"/>
                </a:lnTo>
                <a:lnTo>
                  <a:pt x="64086" y="204913"/>
                </a:lnTo>
                <a:lnTo>
                  <a:pt x="73448" y="197250"/>
                </a:lnTo>
                <a:lnTo>
                  <a:pt x="71246" y="0"/>
                </a:lnTo>
                <a:close/>
              </a:path>
              <a:path w="127000" h="281305">
                <a:moveTo>
                  <a:pt x="73448" y="197250"/>
                </a:moveTo>
                <a:lnTo>
                  <a:pt x="64086" y="204913"/>
                </a:lnTo>
                <a:lnTo>
                  <a:pt x="73532" y="204850"/>
                </a:lnTo>
                <a:lnTo>
                  <a:pt x="73448" y="197250"/>
                </a:lnTo>
                <a:close/>
              </a:path>
            </a:pathLst>
          </a:custGeom>
          <a:solidFill>
            <a:srgbClr val="257226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30246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D8BBB830-0A63-0356-50AD-49FF14B898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79803" y="-2"/>
            <a:ext cx="10212198" cy="6867481"/>
          </a:xfrm>
          <a:prstGeom prst="rect">
            <a:avLst/>
          </a:prstGeom>
        </p:spPr>
      </p:pic>
      <p:sp>
        <p:nvSpPr>
          <p:cNvPr id="15" name="TextBox 17">
            <a:extLst>
              <a:ext uri="{FF2B5EF4-FFF2-40B4-BE49-F238E27FC236}">
                <a16:creationId xmlns:a16="http://schemas.microsoft.com/office/drawing/2014/main" id="{5F21079D-7BC2-AE27-1761-E187024DC98B}"/>
              </a:ext>
            </a:extLst>
          </p:cNvPr>
          <p:cNvSpPr txBox="1"/>
          <p:nvPr/>
        </p:nvSpPr>
        <p:spPr>
          <a:xfrm>
            <a:off x="4987090" y="955703"/>
            <a:ext cx="7029251" cy="54932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sz="15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Portfólio amplo e inovador de produtos e serviços (seguros, plano família, plano corporativo, etc.), orientado à fidelidade para a base vigente (plataforma de benefícios / clube de vantagens) e para as novas gerações, também voltados aos participantes que vierem a se desligar da patrocinadora.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sz="15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Evitando a evasão de participantes oferecendo um novo modelo atrativo de taxa administrativa e de risco.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sz="15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Estaremos operando com um processo de Adesão Automática visando 97% de adesão.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sz="15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Plano de fomento de aportes e contribuições extraordinárias implementado.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sz="15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Alto nível de satisfação com a organização, já operando com uma área de </a:t>
            </a:r>
            <a:r>
              <a:rPr lang="pt-BR" sz="1500" i="1" dirty="0" err="1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customer</a:t>
            </a:r>
            <a:r>
              <a:rPr lang="pt-BR" sz="1500" i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500" i="1" dirty="0" err="1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sucess</a:t>
            </a:r>
            <a:r>
              <a:rPr lang="pt-BR" sz="1500" i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pt-BR" sz="1500" dirty="0"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sz="15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Nova marca reconhecida por grande parte do mercado e consolidada, percebida interna e externamente como organização humanizada. </a:t>
            </a:r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endParaRPr lang="en-US" sz="1500" dirty="0"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50D16F78-8287-EE99-A8F1-A7E7AD931FF1}"/>
              </a:ext>
            </a:extLst>
          </p:cNvPr>
          <p:cNvGrpSpPr/>
          <p:nvPr/>
        </p:nvGrpSpPr>
        <p:grpSpPr>
          <a:xfrm>
            <a:off x="0" y="6111043"/>
            <a:ext cx="12214157" cy="763384"/>
            <a:chOff x="-29211" y="12188349"/>
            <a:chExt cx="24442422" cy="1527650"/>
          </a:xfrm>
        </p:grpSpPr>
        <p:sp>
          <p:nvSpPr>
            <p:cNvPr id="5" name="Forma Livre: Forma 4">
              <a:extLst>
                <a:ext uri="{FF2B5EF4-FFF2-40B4-BE49-F238E27FC236}">
                  <a16:creationId xmlns:a16="http://schemas.microsoft.com/office/drawing/2014/main" id="{4520CDDE-AF53-4557-E668-DC2BB0FDF387}"/>
                </a:ext>
              </a:extLst>
            </p:cNvPr>
            <p:cNvSpPr/>
            <p:nvPr/>
          </p:nvSpPr>
          <p:spPr>
            <a:xfrm>
              <a:off x="-29211" y="12773948"/>
              <a:ext cx="24442422" cy="942051"/>
            </a:xfrm>
            <a:custGeom>
              <a:avLst/>
              <a:gdLst>
                <a:gd name="connsiteX0" fmla="*/ 0 w 24442422"/>
                <a:gd name="connsiteY0" fmla="*/ 0 h 942051"/>
                <a:gd name="connsiteX1" fmla="*/ 24442422 w 24442422"/>
                <a:gd name="connsiteY1" fmla="*/ 0 h 942051"/>
                <a:gd name="connsiteX2" fmla="*/ 24442422 w 24442422"/>
                <a:gd name="connsiteY2" fmla="*/ 942051 h 942051"/>
                <a:gd name="connsiteX3" fmla="*/ 0 w 24442422"/>
                <a:gd name="connsiteY3" fmla="*/ 942051 h 9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42422" h="942051">
                  <a:moveTo>
                    <a:pt x="0" y="0"/>
                  </a:moveTo>
                  <a:lnTo>
                    <a:pt x="24442422" y="0"/>
                  </a:lnTo>
                  <a:lnTo>
                    <a:pt x="24442422" y="942051"/>
                  </a:lnTo>
                  <a:lnTo>
                    <a:pt x="0" y="942051"/>
                  </a:lnTo>
                  <a:close/>
                </a:path>
              </a:pathLst>
            </a:custGeom>
            <a:solidFill>
              <a:srgbClr val="25722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grpSp>
          <p:nvGrpSpPr>
            <p:cNvPr id="8" name="Agrupar 7">
              <a:extLst>
                <a:ext uri="{FF2B5EF4-FFF2-40B4-BE49-F238E27FC236}">
                  <a16:creationId xmlns:a16="http://schemas.microsoft.com/office/drawing/2014/main" id="{839950F5-136E-ECA9-A73A-43A38C969C5D}"/>
                </a:ext>
              </a:extLst>
            </p:cNvPr>
            <p:cNvGrpSpPr/>
            <p:nvPr/>
          </p:nvGrpSpPr>
          <p:grpSpPr>
            <a:xfrm>
              <a:off x="21006293" y="12188349"/>
              <a:ext cx="3023094" cy="1123078"/>
              <a:chOff x="17983199" y="8310625"/>
              <a:chExt cx="3023094" cy="1123078"/>
            </a:xfrm>
          </p:grpSpPr>
          <p:sp>
            <p:nvSpPr>
              <p:cNvPr id="10" name="Retângulo 9">
                <a:extLst>
                  <a:ext uri="{FF2B5EF4-FFF2-40B4-BE49-F238E27FC236}">
                    <a16:creationId xmlns:a16="http://schemas.microsoft.com/office/drawing/2014/main" id="{0D345265-BA4E-923C-38AF-7607A65BE68B}"/>
                  </a:ext>
                </a:extLst>
              </p:cNvPr>
              <p:cNvSpPr/>
              <p:nvPr/>
            </p:nvSpPr>
            <p:spPr>
              <a:xfrm>
                <a:off x="17983199" y="8310625"/>
                <a:ext cx="3023094" cy="1123078"/>
              </a:xfrm>
              <a:prstGeom prst="rect">
                <a:avLst/>
              </a:prstGeom>
              <a:solidFill>
                <a:srgbClr val="84BD0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0" tIns="0" rIns="0" bIns="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32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 Medium"/>
                </a:endParaRPr>
              </a:p>
            </p:txBody>
          </p:sp>
          <p:pic>
            <p:nvPicPr>
              <p:cNvPr id="11" name="Gráfico 10">
                <a:extLst>
                  <a:ext uri="{FF2B5EF4-FFF2-40B4-BE49-F238E27FC236}">
                    <a16:creationId xmlns:a16="http://schemas.microsoft.com/office/drawing/2014/main" id="{08833A42-3A2C-894C-9E57-FBBF48F5DE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8366033" y="8522120"/>
                <a:ext cx="2257425" cy="700088"/>
              </a:xfrm>
              <a:prstGeom prst="rect">
                <a:avLst/>
              </a:prstGeom>
            </p:spPr>
          </p:pic>
        </p:grpSp>
      </p:grpSp>
      <p:sp>
        <p:nvSpPr>
          <p:cNvPr id="12" name="Retângulo">
            <a:extLst>
              <a:ext uri="{FF2B5EF4-FFF2-40B4-BE49-F238E27FC236}">
                <a16:creationId xmlns:a16="http://schemas.microsoft.com/office/drawing/2014/main" id="{EE3DBF15-4B0D-0432-83A7-0E6AA721CD8C}"/>
              </a:ext>
            </a:extLst>
          </p:cNvPr>
          <p:cNvSpPr/>
          <p:nvPr/>
        </p:nvSpPr>
        <p:spPr>
          <a:xfrm>
            <a:off x="278847" y="218836"/>
            <a:ext cx="8072672" cy="549923"/>
          </a:xfrm>
          <a:prstGeom prst="rect">
            <a:avLst/>
          </a:prstGeom>
          <a:solidFill>
            <a:srgbClr val="84BD0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C91CFFBD-1382-D61A-7651-24ACD2D7FDA1}"/>
              </a:ext>
            </a:extLst>
          </p:cNvPr>
          <p:cNvSpPr txBox="1"/>
          <p:nvPr/>
        </p:nvSpPr>
        <p:spPr>
          <a:xfrm>
            <a:off x="590065" y="88558"/>
            <a:ext cx="8072672" cy="57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480"/>
              </a:lnSpc>
            </a:pPr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FORMULAÇÃO ESTRATÉGICA | VISÃO ESTRATÉGICA 2028</a:t>
            </a:r>
          </a:p>
        </p:txBody>
      </p:sp>
      <p:pic>
        <p:nvPicPr>
          <p:cNvPr id="17" name="Imagem 16" descr="Pessoa com as mãos&#10;&#10;Descrição gerada automaticamente com confiança baixa">
            <a:extLst>
              <a:ext uri="{FF2B5EF4-FFF2-40B4-BE49-F238E27FC236}">
                <a16:creationId xmlns:a16="http://schemas.microsoft.com/office/drawing/2014/main" id="{B48AC631-E07D-E9FE-EE20-0FA6453A9B2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9" r="34800"/>
          <a:stretch/>
        </p:blipFill>
        <p:spPr>
          <a:xfrm>
            <a:off x="0" y="853357"/>
            <a:ext cx="4811430" cy="555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446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7">
            <a:extLst>
              <a:ext uri="{FF2B5EF4-FFF2-40B4-BE49-F238E27FC236}">
                <a16:creationId xmlns:a16="http://schemas.microsoft.com/office/drawing/2014/main" id="{5F21079D-7BC2-AE27-1761-E187024DC98B}"/>
              </a:ext>
            </a:extLst>
          </p:cNvPr>
          <p:cNvSpPr txBox="1"/>
          <p:nvPr/>
        </p:nvSpPr>
        <p:spPr>
          <a:xfrm>
            <a:off x="4873988" y="904947"/>
            <a:ext cx="7148367" cy="58395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 startAt="7"/>
            </a:pPr>
            <a:r>
              <a:rPr lang="pt-BR" sz="15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Capturando novas receitas oriundas de novos produtos e serviços (Ternium, FSFX, UMSA, Soluções, plano família, outros instituídos, prefeituras, plano </a:t>
            </a:r>
            <a:r>
              <a:rPr lang="pt-BR" sz="1500" dirty="0" err="1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prevsaúde</a:t>
            </a:r>
            <a:r>
              <a:rPr lang="pt-BR" sz="15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empréstimo saúde, seguro emergencial).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7"/>
            </a:pPr>
            <a:r>
              <a:rPr lang="pt-BR" sz="15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Operação digitalizada e tecnologicamente alinhada com o nível de serviço proposto.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7"/>
            </a:pPr>
            <a:r>
              <a:rPr lang="pt-BR" sz="15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Área de mercado implementada - produto e comercial.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7"/>
            </a:pPr>
            <a:r>
              <a:rPr lang="pt-BR" sz="15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Monitorando continuamente novas classes de ativos que podem ser incluídas na carteira de investimentos (ex.: criptoativos).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7"/>
            </a:pPr>
            <a:r>
              <a:rPr lang="pt-BR" sz="15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Modelo de Gestão de Perfis de Investimentos revisado e atualizado.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7"/>
            </a:pPr>
            <a:r>
              <a:rPr lang="pt-BR" sz="15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Utilizando IA para auxiliar na gestão dos recursos e no Atendimento ao Participante.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7"/>
            </a:pPr>
            <a:r>
              <a:rPr lang="pt-BR" sz="15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Fortalecendo o ASG no modelo de gestão da Entidade.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7"/>
            </a:pPr>
            <a:r>
              <a:rPr lang="pt-BR" sz="15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Programas de educação financeira e previdenciária implementados.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7"/>
            </a:pPr>
            <a:r>
              <a:rPr lang="pt-BR" sz="15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Área de Ciência de Dados implementada, utilizando dados atualizados do Censo.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7"/>
              <a:defRPr/>
            </a:pPr>
            <a:endParaRPr lang="en-US" sz="1500" dirty="0"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22E90549-37D5-D6D0-AAB3-1362D0D53015}"/>
              </a:ext>
            </a:extLst>
          </p:cNvPr>
          <p:cNvGrpSpPr/>
          <p:nvPr/>
        </p:nvGrpSpPr>
        <p:grpSpPr>
          <a:xfrm>
            <a:off x="0" y="6111043"/>
            <a:ext cx="12214157" cy="763384"/>
            <a:chOff x="-29211" y="12188349"/>
            <a:chExt cx="24442422" cy="1527650"/>
          </a:xfrm>
        </p:grpSpPr>
        <p:sp>
          <p:nvSpPr>
            <p:cNvPr id="5" name="Forma Livre: Forma 4">
              <a:extLst>
                <a:ext uri="{FF2B5EF4-FFF2-40B4-BE49-F238E27FC236}">
                  <a16:creationId xmlns:a16="http://schemas.microsoft.com/office/drawing/2014/main" id="{9407C64D-1AD1-32EF-8DF3-FF77CD4A5CBC}"/>
                </a:ext>
              </a:extLst>
            </p:cNvPr>
            <p:cNvSpPr/>
            <p:nvPr/>
          </p:nvSpPr>
          <p:spPr>
            <a:xfrm>
              <a:off x="-29211" y="12773948"/>
              <a:ext cx="24442422" cy="942051"/>
            </a:xfrm>
            <a:custGeom>
              <a:avLst/>
              <a:gdLst>
                <a:gd name="connsiteX0" fmla="*/ 0 w 24442422"/>
                <a:gd name="connsiteY0" fmla="*/ 0 h 942051"/>
                <a:gd name="connsiteX1" fmla="*/ 24442422 w 24442422"/>
                <a:gd name="connsiteY1" fmla="*/ 0 h 942051"/>
                <a:gd name="connsiteX2" fmla="*/ 24442422 w 24442422"/>
                <a:gd name="connsiteY2" fmla="*/ 942051 h 942051"/>
                <a:gd name="connsiteX3" fmla="*/ 0 w 24442422"/>
                <a:gd name="connsiteY3" fmla="*/ 942051 h 9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42422" h="942051">
                  <a:moveTo>
                    <a:pt x="0" y="0"/>
                  </a:moveTo>
                  <a:lnTo>
                    <a:pt x="24442422" y="0"/>
                  </a:lnTo>
                  <a:lnTo>
                    <a:pt x="24442422" y="942051"/>
                  </a:lnTo>
                  <a:lnTo>
                    <a:pt x="0" y="942051"/>
                  </a:lnTo>
                  <a:close/>
                </a:path>
              </a:pathLst>
            </a:custGeom>
            <a:solidFill>
              <a:srgbClr val="25722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grpSp>
          <p:nvGrpSpPr>
            <p:cNvPr id="8" name="Agrupar 7">
              <a:extLst>
                <a:ext uri="{FF2B5EF4-FFF2-40B4-BE49-F238E27FC236}">
                  <a16:creationId xmlns:a16="http://schemas.microsoft.com/office/drawing/2014/main" id="{1F631353-5C32-70AB-5A14-02E66E991D64}"/>
                </a:ext>
              </a:extLst>
            </p:cNvPr>
            <p:cNvGrpSpPr/>
            <p:nvPr/>
          </p:nvGrpSpPr>
          <p:grpSpPr>
            <a:xfrm>
              <a:off x="21006293" y="12188349"/>
              <a:ext cx="3023094" cy="1123078"/>
              <a:chOff x="17983199" y="8310625"/>
              <a:chExt cx="3023094" cy="1123078"/>
            </a:xfrm>
          </p:grpSpPr>
          <p:sp>
            <p:nvSpPr>
              <p:cNvPr id="10" name="Retângulo 9">
                <a:extLst>
                  <a:ext uri="{FF2B5EF4-FFF2-40B4-BE49-F238E27FC236}">
                    <a16:creationId xmlns:a16="http://schemas.microsoft.com/office/drawing/2014/main" id="{5D988AF0-1A7E-DCA4-2758-E7B6C7A9B412}"/>
                  </a:ext>
                </a:extLst>
              </p:cNvPr>
              <p:cNvSpPr/>
              <p:nvPr/>
            </p:nvSpPr>
            <p:spPr>
              <a:xfrm>
                <a:off x="17983199" y="8310625"/>
                <a:ext cx="3023094" cy="1123078"/>
              </a:xfrm>
              <a:prstGeom prst="rect">
                <a:avLst/>
              </a:prstGeom>
              <a:solidFill>
                <a:srgbClr val="84BD0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0" tIns="0" rIns="0" bIns="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32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 Medium"/>
                </a:endParaRPr>
              </a:p>
            </p:txBody>
          </p:sp>
          <p:pic>
            <p:nvPicPr>
              <p:cNvPr id="11" name="Gráfico 10">
                <a:extLst>
                  <a:ext uri="{FF2B5EF4-FFF2-40B4-BE49-F238E27FC236}">
                    <a16:creationId xmlns:a16="http://schemas.microsoft.com/office/drawing/2014/main" id="{637687FD-0FE9-2C77-D568-9657932915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8366033" y="8522120"/>
                <a:ext cx="2257425" cy="700088"/>
              </a:xfrm>
              <a:prstGeom prst="rect">
                <a:avLst/>
              </a:prstGeom>
            </p:spPr>
          </p:pic>
        </p:grpSp>
      </p:grpSp>
      <p:sp>
        <p:nvSpPr>
          <p:cNvPr id="14" name="TIMELINE">
            <a:extLst>
              <a:ext uri="{FF2B5EF4-FFF2-40B4-BE49-F238E27FC236}">
                <a16:creationId xmlns:a16="http://schemas.microsoft.com/office/drawing/2014/main" id="{C5BEAC55-B5A2-77CD-6C85-BEEEDC9F27AB}"/>
              </a:ext>
            </a:extLst>
          </p:cNvPr>
          <p:cNvSpPr txBox="1"/>
          <p:nvPr/>
        </p:nvSpPr>
        <p:spPr>
          <a:xfrm>
            <a:off x="422781" y="239139"/>
            <a:ext cx="7530417" cy="498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lnSpc>
                <a:spcPct val="120000"/>
              </a:lnSpc>
              <a:defRPr sz="8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rPr lang="pt-BR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2023 | &amp;I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8" name="Imagem 17" descr="Pessoa com as mãos&#10;&#10;Descrição gerada automaticamente com confiança baixa">
            <a:extLst>
              <a:ext uri="{FF2B5EF4-FFF2-40B4-BE49-F238E27FC236}">
                <a16:creationId xmlns:a16="http://schemas.microsoft.com/office/drawing/2014/main" id="{59B32D9A-BB8A-6017-9174-F406752DFB9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9" r="34800"/>
          <a:stretch/>
        </p:blipFill>
        <p:spPr>
          <a:xfrm>
            <a:off x="0" y="853357"/>
            <a:ext cx="4811430" cy="5550315"/>
          </a:xfrm>
          <a:prstGeom prst="rect">
            <a:avLst/>
          </a:prstGeom>
        </p:spPr>
      </p:pic>
      <p:sp>
        <p:nvSpPr>
          <p:cNvPr id="25" name="Retângulo">
            <a:extLst>
              <a:ext uri="{FF2B5EF4-FFF2-40B4-BE49-F238E27FC236}">
                <a16:creationId xmlns:a16="http://schemas.microsoft.com/office/drawing/2014/main" id="{181B02EF-8B62-E320-8545-75318A563425}"/>
              </a:ext>
            </a:extLst>
          </p:cNvPr>
          <p:cNvSpPr/>
          <p:nvPr/>
        </p:nvSpPr>
        <p:spPr>
          <a:xfrm>
            <a:off x="278847" y="218836"/>
            <a:ext cx="8072672" cy="549923"/>
          </a:xfrm>
          <a:prstGeom prst="rect">
            <a:avLst/>
          </a:prstGeom>
          <a:solidFill>
            <a:srgbClr val="84BD0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FDD560DF-198D-ACCB-6AC7-CB164CEC0615}"/>
              </a:ext>
            </a:extLst>
          </p:cNvPr>
          <p:cNvSpPr txBox="1"/>
          <p:nvPr/>
        </p:nvSpPr>
        <p:spPr>
          <a:xfrm>
            <a:off x="590065" y="88558"/>
            <a:ext cx="8072672" cy="57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480"/>
              </a:lnSpc>
            </a:pPr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FORMULAÇÃO ESTRATÉGICA | VISÃO ESTRATÉGICA 2028</a:t>
            </a:r>
          </a:p>
        </p:txBody>
      </p:sp>
    </p:spTree>
    <p:extLst>
      <p:ext uri="{BB962C8B-B14F-4D97-AF65-F5344CB8AC3E}">
        <p14:creationId xmlns:p14="http://schemas.microsoft.com/office/powerpoint/2010/main" val="2854158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63FE543-B557-2938-6871-9E2841DDE9D0}"/>
              </a:ext>
            </a:extLst>
          </p:cNvPr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rgbClr val="84B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3" name="Gráfico 12">
            <a:extLst>
              <a:ext uri="{FF2B5EF4-FFF2-40B4-BE49-F238E27FC236}">
                <a16:creationId xmlns:a16="http://schemas.microsoft.com/office/drawing/2014/main" id="{5085AABB-E2A5-762F-A3F6-7637DF99E0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7323" y="6271641"/>
            <a:ext cx="1255553" cy="387470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E900A56A-B798-480C-B1C2-41B894A3E5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11191875" y="2463295"/>
            <a:ext cx="1000125" cy="2000250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E15456BC-69BB-FFC9-FA73-25D8556FBDF9}"/>
              </a:ext>
            </a:extLst>
          </p:cNvPr>
          <p:cNvSpPr/>
          <p:nvPr/>
        </p:nvSpPr>
        <p:spPr>
          <a:xfrm>
            <a:off x="11266415" y="0"/>
            <a:ext cx="925585" cy="1803633"/>
          </a:xfrm>
          <a:prstGeom prst="rect">
            <a:avLst/>
          </a:prstGeom>
          <a:solidFill>
            <a:srgbClr val="2572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Gráfico 15">
            <a:extLst>
              <a:ext uri="{FF2B5EF4-FFF2-40B4-BE49-F238E27FC236}">
                <a16:creationId xmlns:a16="http://schemas.microsoft.com/office/drawing/2014/main" id="{8FA12D97-C1A0-F790-5D6B-B028EA7A28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08990" y="-111432"/>
            <a:ext cx="1866900" cy="2000250"/>
          </a:xfrm>
          <a:prstGeom prst="rect">
            <a:avLst/>
          </a:prstGeom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DC66E5BF-D12C-260F-AFDF-528F005E3AA3}"/>
              </a:ext>
            </a:extLst>
          </p:cNvPr>
          <p:cNvSpPr/>
          <p:nvPr/>
        </p:nvSpPr>
        <p:spPr>
          <a:xfrm>
            <a:off x="11266414" y="5054367"/>
            <a:ext cx="925585" cy="180363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8" name="Gráfico 17">
            <a:extLst>
              <a:ext uri="{FF2B5EF4-FFF2-40B4-BE49-F238E27FC236}">
                <a16:creationId xmlns:a16="http://schemas.microsoft.com/office/drawing/2014/main" id="{FEB1FACE-C3BE-D2B3-3320-C87C833120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08990" y="4917122"/>
            <a:ext cx="1866900" cy="2000250"/>
          </a:xfrm>
          <a:prstGeom prst="rect">
            <a:avLst/>
          </a:prstGeom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B0F7EBDA-8773-5F15-09FA-73D9809C63A4}"/>
              </a:ext>
            </a:extLst>
          </p:cNvPr>
          <p:cNvSpPr/>
          <p:nvPr/>
        </p:nvSpPr>
        <p:spPr>
          <a:xfrm>
            <a:off x="11266414" y="4489360"/>
            <a:ext cx="925585" cy="567391"/>
          </a:xfrm>
          <a:prstGeom prst="rect">
            <a:avLst/>
          </a:prstGeom>
          <a:solidFill>
            <a:srgbClr val="2572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84BD00"/>
              </a:solidFill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515B9A09-269D-4C76-E180-859398E9BD17}"/>
              </a:ext>
            </a:extLst>
          </p:cNvPr>
          <p:cNvSpPr/>
          <p:nvPr/>
        </p:nvSpPr>
        <p:spPr>
          <a:xfrm>
            <a:off x="11266415" y="1786293"/>
            <a:ext cx="925585" cy="677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84BD00"/>
              </a:solidFill>
            </a:endParaRPr>
          </a:p>
        </p:txBody>
      </p: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59B50193-C4DD-7F7D-DDD7-960FFF451EF5}"/>
              </a:ext>
            </a:extLst>
          </p:cNvPr>
          <p:cNvGrpSpPr/>
          <p:nvPr/>
        </p:nvGrpSpPr>
        <p:grpSpPr>
          <a:xfrm>
            <a:off x="-129529" y="-31356"/>
            <a:ext cx="7042057" cy="6948728"/>
            <a:chOff x="-129529" y="-31356"/>
            <a:chExt cx="7042057" cy="6948728"/>
          </a:xfrm>
        </p:grpSpPr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0946B257-6BAF-4E78-1881-61E5A0C360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0" y="4077120"/>
              <a:ext cx="2012134" cy="2012134"/>
            </a:xfrm>
            <a:prstGeom prst="rect">
              <a:avLst/>
            </a:prstGeom>
          </p:spPr>
        </p:pic>
        <p:pic>
          <p:nvPicPr>
            <p:cNvPr id="23" name="Gráfico 22">
              <a:extLst>
                <a:ext uri="{FF2B5EF4-FFF2-40B4-BE49-F238E27FC236}">
                  <a16:creationId xmlns:a16="http://schemas.microsoft.com/office/drawing/2014/main" id="{0287E219-864A-54B9-54EA-9E70EB3F50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4540" y="2086741"/>
              <a:ext cx="1928871" cy="1928871"/>
            </a:xfrm>
            <a:prstGeom prst="rect">
              <a:avLst/>
            </a:prstGeom>
          </p:spPr>
        </p:pic>
        <p:pic>
          <p:nvPicPr>
            <p:cNvPr id="24" name="Gráfico 23">
              <a:extLst>
                <a:ext uri="{FF2B5EF4-FFF2-40B4-BE49-F238E27FC236}">
                  <a16:creationId xmlns:a16="http://schemas.microsoft.com/office/drawing/2014/main" id="{D68E6825-ACD8-2F13-17E6-6A0BB5BC0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0800000">
              <a:off x="1012009" y="2076870"/>
              <a:ext cx="1000125" cy="2000250"/>
            </a:xfrm>
            <a:prstGeom prst="rect">
              <a:avLst/>
            </a:prstGeom>
          </p:spPr>
        </p:pic>
        <p:cxnSp>
          <p:nvCxnSpPr>
            <p:cNvPr id="25" name="Conector reto 24">
              <a:extLst>
                <a:ext uri="{FF2B5EF4-FFF2-40B4-BE49-F238E27FC236}">
                  <a16:creationId xmlns:a16="http://schemas.microsoft.com/office/drawing/2014/main" id="{BBD3B72F-AD11-76D7-989D-DD339B259671}"/>
                </a:ext>
              </a:extLst>
            </p:cNvPr>
            <p:cNvCxnSpPr>
              <a:cxnSpLocks/>
            </p:cNvCxnSpPr>
            <p:nvPr/>
          </p:nvCxnSpPr>
          <p:spPr>
            <a:xfrm>
              <a:off x="528506" y="486561"/>
              <a:ext cx="6384022" cy="64308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D68DF239-EF0A-A962-ECCE-AE56B6D679BF}"/>
                </a:ext>
              </a:extLst>
            </p:cNvPr>
            <p:cNvSpPr/>
            <p:nvPr/>
          </p:nvSpPr>
          <p:spPr>
            <a:xfrm>
              <a:off x="2018552" y="2068142"/>
              <a:ext cx="2012134" cy="2012134"/>
            </a:xfrm>
            <a:prstGeom prst="rect">
              <a:avLst/>
            </a:prstGeom>
            <a:solidFill>
              <a:srgbClr val="25722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7" name="Gráfico 26">
              <a:extLst>
                <a:ext uri="{FF2B5EF4-FFF2-40B4-BE49-F238E27FC236}">
                  <a16:creationId xmlns:a16="http://schemas.microsoft.com/office/drawing/2014/main" id="{3D462CC9-D5F2-114E-5972-7024E66A1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-129529" y="-31356"/>
              <a:ext cx="2271190" cy="2248249"/>
            </a:xfrm>
            <a:prstGeom prst="rect">
              <a:avLst/>
            </a:prstGeom>
          </p:spPr>
        </p:pic>
        <p:pic>
          <p:nvPicPr>
            <p:cNvPr id="28" name="Gráfico 27">
              <a:extLst>
                <a:ext uri="{FF2B5EF4-FFF2-40B4-BE49-F238E27FC236}">
                  <a16:creationId xmlns:a16="http://schemas.microsoft.com/office/drawing/2014/main" id="{811C1C7A-7D0D-E219-0AC5-1D19CFC35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885608" y="1803633"/>
              <a:ext cx="2411802" cy="2387441"/>
            </a:xfrm>
            <a:prstGeom prst="rect">
              <a:avLst/>
            </a:prstGeom>
          </p:spPr>
        </p:pic>
        <p:pic>
          <p:nvPicPr>
            <p:cNvPr id="29" name="Gráfico 28">
              <a:extLst>
                <a:ext uri="{FF2B5EF4-FFF2-40B4-BE49-F238E27FC236}">
                  <a16:creationId xmlns:a16="http://schemas.microsoft.com/office/drawing/2014/main" id="{834305B6-5EC3-72F9-656A-B0F03C4E34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10800000">
              <a:off x="0" y="4064816"/>
              <a:ext cx="2012134" cy="2012134"/>
            </a:xfrm>
            <a:prstGeom prst="rect">
              <a:avLst/>
            </a:prstGeom>
          </p:spPr>
        </p:pic>
        <p:pic>
          <p:nvPicPr>
            <p:cNvPr id="30" name="Gráfico 29">
              <a:extLst>
                <a:ext uri="{FF2B5EF4-FFF2-40B4-BE49-F238E27FC236}">
                  <a16:creationId xmlns:a16="http://schemas.microsoft.com/office/drawing/2014/main" id="{7265C154-82B5-E136-1E31-71D5C7BE4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953411" y="4845866"/>
              <a:ext cx="2012134" cy="2012134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42E10801-CABA-0736-5777-70292F02FD4C}"/>
                </a:ext>
              </a:extLst>
            </p:cNvPr>
            <p:cNvSpPr/>
            <p:nvPr/>
          </p:nvSpPr>
          <p:spPr>
            <a:xfrm>
              <a:off x="-2" y="6076950"/>
              <a:ext cx="1946995" cy="781050"/>
            </a:xfrm>
            <a:prstGeom prst="rect">
              <a:avLst/>
            </a:prstGeom>
            <a:solidFill>
              <a:srgbClr val="84BD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32" name="Gráfico 31">
              <a:extLst>
                <a:ext uri="{FF2B5EF4-FFF2-40B4-BE49-F238E27FC236}">
                  <a16:creationId xmlns:a16="http://schemas.microsoft.com/office/drawing/2014/main" id="{27A4C6C8-EF85-E3DE-1AB4-0D5A3C1462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4000570" y="4013922"/>
              <a:ext cx="2875435" cy="2875435"/>
            </a:xfrm>
            <a:prstGeom prst="rect">
              <a:avLst/>
            </a:prstGeom>
          </p:spPr>
        </p:pic>
        <p:sp>
          <p:nvSpPr>
            <p:cNvPr id="33" name="Elipse 32">
              <a:extLst>
                <a:ext uri="{FF2B5EF4-FFF2-40B4-BE49-F238E27FC236}">
                  <a16:creationId xmlns:a16="http://schemas.microsoft.com/office/drawing/2014/main" id="{8E4004E9-F970-E2D3-AB51-E4DC93D8B568}"/>
                </a:ext>
              </a:extLst>
            </p:cNvPr>
            <p:cNvSpPr/>
            <p:nvPr/>
          </p:nvSpPr>
          <p:spPr>
            <a:xfrm>
              <a:off x="302968" y="233225"/>
              <a:ext cx="283295" cy="283295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ln>
                  <a:solidFill>
                    <a:schemeClr val="bg1"/>
                  </a:solidFill>
                </a:ln>
              </a:endParaRPr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8C627ECD-6FBA-0FE6-1CB4-527C3755AE2A}"/>
              </a:ext>
            </a:extLst>
          </p:cNvPr>
          <p:cNvSpPr txBox="1"/>
          <p:nvPr/>
        </p:nvSpPr>
        <p:spPr>
          <a:xfrm>
            <a:off x="769148" y="654355"/>
            <a:ext cx="832732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300" b="1" spc="-35" dirty="0">
                <a:solidFill>
                  <a:srgbClr val="F4F5FB"/>
                </a:solidFill>
                <a:latin typeface="Trebuchet MS"/>
                <a:cs typeface="Trebuchet MS"/>
              </a:rPr>
              <a:t>Execução</a:t>
            </a:r>
            <a:r>
              <a:rPr lang="pt-BR" sz="3300" b="1" spc="-100" dirty="0">
                <a:solidFill>
                  <a:srgbClr val="F4F5FB"/>
                </a:solidFill>
                <a:latin typeface="Trebuchet MS"/>
                <a:cs typeface="Trebuchet MS"/>
              </a:rPr>
              <a:t> </a:t>
            </a:r>
            <a:r>
              <a:rPr lang="pt-BR" sz="3300" b="1" spc="-30" dirty="0">
                <a:solidFill>
                  <a:srgbClr val="F4F5FB"/>
                </a:solidFill>
                <a:latin typeface="Trebuchet MS"/>
                <a:cs typeface="Trebuchet MS"/>
              </a:rPr>
              <a:t>Estratégica</a:t>
            </a:r>
            <a:endParaRPr lang="pt-BR" sz="3300" dirty="0"/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8D5958C3-343C-C371-3A06-0F4699067A07}"/>
              </a:ext>
            </a:extLst>
          </p:cNvPr>
          <p:cNvSpPr txBox="1">
            <a:spLocks/>
          </p:cNvSpPr>
          <p:nvPr/>
        </p:nvSpPr>
        <p:spPr>
          <a:xfrm>
            <a:off x="4962356" y="1674991"/>
            <a:ext cx="5917130" cy="51830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pt-BR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pt-BR"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000"/>
              </a:lnSpc>
              <a:buNone/>
              <a:defRPr/>
            </a:pPr>
            <a:r>
              <a:rPr lang="pt-BR" sz="2000" spc="55" dirty="0">
                <a:solidFill>
                  <a:srgbClr val="F4F5FB"/>
                </a:solidFill>
                <a:latin typeface="Trebuchet MS"/>
              </a:rPr>
              <a:t>Historicamente é a mais crucial do processo, pois determina a rotina de execução do plano idealizado.</a:t>
            </a:r>
          </a:p>
          <a:p>
            <a:pPr marL="12700" marR="6350" indent="0" algn="just">
              <a:lnSpc>
                <a:spcPct val="141700"/>
              </a:lnSpc>
              <a:spcBef>
                <a:spcPts val="85"/>
              </a:spcBef>
              <a:buNone/>
            </a:pPr>
            <a:r>
              <a:rPr lang="pt-BR" sz="2000" spc="55" dirty="0">
                <a:solidFill>
                  <a:srgbClr val="F4F5FB"/>
                </a:solidFill>
                <a:latin typeface="Trebuchet MS"/>
                <a:cs typeface="Trebuchet MS"/>
              </a:rPr>
              <a:t>Seu</a:t>
            </a:r>
            <a:r>
              <a:rPr lang="pt-BR" sz="2000" spc="-90" dirty="0">
                <a:solidFill>
                  <a:srgbClr val="F4F5FB"/>
                </a:solidFill>
                <a:latin typeface="Trebuchet MS"/>
                <a:cs typeface="Trebuchet MS"/>
              </a:rPr>
              <a:t> </a:t>
            </a:r>
            <a:r>
              <a:rPr lang="pt-BR" sz="2000" spc="45" dirty="0">
                <a:solidFill>
                  <a:srgbClr val="F4F5FB"/>
                </a:solidFill>
                <a:latin typeface="Trebuchet MS"/>
                <a:cs typeface="Trebuchet MS"/>
              </a:rPr>
              <a:t>sucesso</a:t>
            </a:r>
            <a:r>
              <a:rPr lang="pt-BR" sz="2000" spc="-120" dirty="0">
                <a:solidFill>
                  <a:srgbClr val="F4F5FB"/>
                </a:solidFill>
                <a:latin typeface="Trebuchet MS"/>
                <a:cs typeface="Trebuchet MS"/>
              </a:rPr>
              <a:t> </a:t>
            </a:r>
            <a:r>
              <a:rPr lang="pt-BR" sz="2000" spc="-10" dirty="0">
                <a:solidFill>
                  <a:srgbClr val="F4F5FB"/>
                </a:solidFill>
                <a:latin typeface="Trebuchet MS"/>
                <a:cs typeface="Trebuchet MS"/>
              </a:rPr>
              <a:t>depende</a:t>
            </a:r>
            <a:r>
              <a:rPr lang="pt-BR" sz="2000" spc="-95" dirty="0">
                <a:solidFill>
                  <a:srgbClr val="F4F5FB"/>
                </a:solidFill>
                <a:latin typeface="Trebuchet MS"/>
                <a:cs typeface="Trebuchet MS"/>
              </a:rPr>
              <a:t> </a:t>
            </a:r>
            <a:r>
              <a:rPr lang="pt-BR" sz="2000" dirty="0">
                <a:solidFill>
                  <a:srgbClr val="F4F5FB"/>
                </a:solidFill>
                <a:latin typeface="Trebuchet MS"/>
                <a:cs typeface="Trebuchet MS"/>
              </a:rPr>
              <a:t>de</a:t>
            </a:r>
            <a:r>
              <a:rPr lang="pt-BR" sz="2000" spc="-120" dirty="0">
                <a:solidFill>
                  <a:srgbClr val="F4F5FB"/>
                </a:solidFill>
                <a:latin typeface="Trebuchet MS"/>
                <a:cs typeface="Trebuchet MS"/>
              </a:rPr>
              <a:t> </a:t>
            </a:r>
            <a:r>
              <a:rPr lang="pt-BR" sz="2000" spc="-35" dirty="0">
                <a:solidFill>
                  <a:srgbClr val="F4F5FB"/>
                </a:solidFill>
                <a:latin typeface="Trebuchet MS"/>
                <a:cs typeface="Trebuchet MS"/>
              </a:rPr>
              <a:t>disciplina</a:t>
            </a:r>
            <a:r>
              <a:rPr lang="pt-BR" sz="2000" spc="-120" dirty="0">
                <a:solidFill>
                  <a:srgbClr val="F4F5FB"/>
                </a:solidFill>
                <a:latin typeface="Trebuchet MS"/>
                <a:cs typeface="Trebuchet MS"/>
              </a:rPr>
              <a:t> e</a:t>
            </a:r>
            <a:r>
              <a:rPr lang="pt-BR" sz="2000" spc="-105" dirty="0">
                <a:solidFill>
                  <a:srgbClr val="F4F5FB"/>
                </a:solidFill>
                <a:latin typeface="Trebuchet MS"/>
                <a:cs typeface="Trebuchet MS"/>
              </a:rPr>
              <a:t> </a:t>
            </a:r>
            <a:r>
              <a:rPr lang="pt-BR" sz="2000" spc="-65" dirty="0">
                <a:solidFill>
                  <a:srgbClr val="F4F5FB"/>
                </a:solidFill>
                <a:latin typeface="Trebuchet MS"/>
                <a:cs typeface="Trebuchet MS"/>
              </a:rPr>
              <a:t>método</a:t>
            </a:r>
            <a:r>
              <a:rPr lang="pt-BR" sz="2000" spc="-135" dirty="0">
                <a:solidFill>
                  <a:srgbClr val="F4F5FB"/>
                </a:solidFill>
                <a:latin typeface="Trebuchet MS"/>
                <a:cs typeface="Trebuchet MS"/>
              </a:rPr>
              <a:t> </a:t>
            </a:r>
            <a:r>
              <a:rPr lang="pt-BR" sz="2000" dirty="0">
                <a:solidFill>
                  <a:srgbClr val="F4F5FB"/>
                </a:solidFill>
                <a:latin typeface="Trebuchet MS"/>
                <a:cs typeface="Trebuchet MS"/>
              </a:rPr>
              <a:t>visando</a:t>
            </a:r>
            <a:r>
              <a:rPr lang="pt-BR" sz="2000" spc="-90" dirty="0">
                <a:solidFill>
                  <a:srgbClr val="F4F5FB"/>
                </a:solidFill>
                <a:latin typeface="Trebuchet MS"/>
                <a:cs typeface="Trebuchet MS"/>
              </a:rPr>
              <a:t> </a:t>
            </a:r>
            <a:r>
              <a:rPr lang="pt-BR" sz="2000" spc="-35" dirty="0">
                <a:solidFill>
                  <a:srgbClr val="F4F5FB"/>
                </a:solidFill>
                <a:latin typeface="Trebuchet MS"/>
                <a:cs typeface="Trebuchet MS"/>
              </a:rPr>
              <a:t>garantir</a:t>
            </a:r>
            <a:r>
              <a:rPr lang="pt-BR" sz="2000" spc="-95" dirty="0">
                <a:solidFill>
                  <a:srgbClr val="F4F5FB"/>
                </a:solidFill>
                <a:latin typeface="Trebuchet MS"/>
                <a:cs typeface="Trebuchet MS"/>
              </a:rPr>
              <a:t> </a:t>
            </a:r>
            <a:r>
              <a:rPr lang="pt-BR" sz="2000" dirty="0">
                <a:solidFill>
                  <a:srgbClr val="F4F5FB"/>
                </a:solidFill>
                <a:latin typeface="Trebuchet MS"/>
                <a:cs typeface="Trebuchet MS"/>
              </a:rPr>
              <a:t>que</a:t>
            </a:r>
            <a:r>
              <a:rPr lang="pt-BR" sz="2000" spc="-110" dirty="0">
                <a:solidFill>
                  <a:srgbClr val="F4F5FB"/>
                </a:solidFill>
                <a:latin typeface="Trebuchet MS"/>
                <a:cs typeface="Trebuchet MS"/>
              </a:rPr>
              <a:t> </a:t>
            </a:r>
            <a:r>
              <a:rPr lang="pt-BR" sz="2000" spc="60" dirty="0">
                <a:solidFill>
                  <a:srgbClr val="F4F5FB"/>
                </a:solidFill>
                <a:latin typeface="Trebuchet MS"/>
                <a:cs typeface="Trebuchet MS"/>
              </a:rPr>
              <a:t>o</a:t>
            </a:r>
            <a:r>
              <a:rPr lang="pt-BR" sz="2000" spc="-90" dirty="0">
                <a:solidFill>
                  <a:srgbClr val="F4F5FB"/>
                </a:solidFill>
                <a:latin typeface="Trebuchet MS"/>
                <a:cs typeface="Trebuchet MS"/>
              </a:rPr>
              <a:t> </a:t>
            </a:r>
            <a:r>
              <a:rPr lang="pt-BR" sz="2000" spc="-10" dirty="0">
                <a:solidFill>
                  <a:srgbClr val="F4F5FB"/>
                </a:solidFill>
                <a:latin typeface="Trebuchet MS"/>
                <a:cs typeface="Trebuchet MS"/>
              </a:rPr>
              <a:t>planejamento </a:t>
            </a:r>
            <a:r>
              <a:rPr lang="pt-BR" sz="2000" dirty="0">
                <a:solidFill>
                  <a:srgbClr val="F4F5FB"/>
                </a:solidFill>
                <a:latin typeface="Trebuchet MS"/>
                <a:cs typeface="Trebuchet MS"/>
              </a:rPr>
              <a:t>seja</a:t>
            </a:r>
            <a:r>
              <a:rPr lang="pt-BR" sz="2000" spc="-80" dirty="0">
                <a:solidFill>
                  <a:srgbClr val="F4F5FB"/>
                </a:solidFill>
                <a:latin typeface="Trebuchet MS"/>
                <a:cs typeface="Trebuchet MS"/>
              </a:rPr>
              <a:t> </a:t>
            </a:r>
            <a:r>
              <a:rPr lang="pt-BR" sz="2000" spc="-45" dirty="0">
                <a:solidFill>
                  <a:srgbClr val="F4F5FB"/>
                </a:solidFill>
                <a:latin typeface="Trebuchet MS"/>
                <a:cs typeface="Trebuchet MS"/>
              </a:rPr>
              <a:t>efetivamente</a:t>
            </a:r>
            <a:r>
              <a:rPr lang="pt-BR" sz="2000" spc="-120" dirty="0">
                <a:solidFill>
                  <a:srgbClr val="F4F5FB"/>
                </a:solidFill>
                <a:latin typeface="Trebuchet MS"/>
                <a:cs typeface="Trebuchet MS"/>
              </a:rPr>
              <a:t> </a:t>
            </a:r>
            <a:r>
              <a:rPr lang="pt-BR" sz="2000" spc="-10" dirty="0">
                <a:solidFill>
                  <a:srgbClr val="F4F5FB"/>
                </a:solidFill>
                <a:latin typeface="Trebuchet MS"/>
                <a:cs typeface="Trebuchet MS"/>
              </a:rPr>
              <a:t>compreendido</a:t>
            </a:r>
            <a:r>
              <a:rPr lang="pt-BR" sz="2000" spc="-114" dirty="0">
                <a:solidFill>
                  <a:srgbClr val="F4F5FB"/>
                </a:solidFill>
                <a:latin typeface="Trebuchet MS"/>
                <a:cs typeface="Trebuchet MS"/>
              </a:rPr>
              <a:t> </a:t>
            </a:r>
            <a:r>
              <a:rPr lang="pt-BR" sz="2000" dirty="0">
                <a:solidFill>
                  <a:srgbClr val="F4F5FB"/>
                </a:solidFill>
                <a:latin typeface="Trebuchet MS"/>
                <a:cs typeface="Trebuchet MS"/>
              </a:rPr>
              <a:t>e</a:t>
            </a:r>
            <a:r>
              <a:rPr lang="pt-BR" sz="2000" spc="-85" dirty="0">
                <a:solidFill>
                  <a:srgbClr val="F4F5FB"/>
                </a:solidFill>
                <a:latin typeface="Trebuchet MS"/>
                <a:cs typeface="Trebuchet MS"/>
              </a:rPr>
              <a:t> </a:t>
            </a:r>
            <a:r>
              <a:rPr lang="pt-BR" sz="2000" spc="-20" dirty="0">
                <a:solidFill>
                  <a:srgbClr val="F4F5FB"/>
                </a:solidFill>
                <a:latin typeface="Trebuchet MS"/>
                <a:cs typeface="Trebuchet MS"/>
              </a:rPr>
              <a:t>executado</a:t>
            </a:r>
            <a:r>
              <a:rPr lang="pt-BR" sz="2000" spc="-110" dirty="0">
                <a:solidFill>
                  <a:srgbClr val="F4F5FB"/>
                </a:solidFill>
                <a:latin typeface="Trebuchet MS"/>
                <a:cs typeface="Trebuchet MS"/>
              </a:rPr>
              <a:t> </a:t>
            </a:r>
            <a:r>
              <a:rPr lang="pt-BR" sz="2000" spc="-20" dirty="0">
                <a:solidFill>
                  <a:srgbClr val="F4F5FB"/>
                </a:solidFill>
                <a:latin typeface="Trebuchet MS"/>
                <a:cs typeface="Trebuchet MS"/>
              </a:rPr>
              <a:t>pela</a:t>
            </a:r>
            <a:r>
              <a:rPr lang="pt-BR" sz="2000" spc="-95" dirty="0">
                <a:solidFill>
                  <a:srgbClr val="F4F5FB"/>
                </a:solidFill>
                <a:latin typeface="Trebuchet MS"/>
                <a:cs typeface="Trebuchet MS"/>
              </a:rPr>
              <a:t> </a:t>
            </a:r>
            <a:r>
              <a:rPr lang="pt-BR" sz="2000" spc="-25" dirty="0">
                <a:solidFill>
                  <a:srgbClr val="F4F5FB"/>
                </a:solidFill>
                <a:latin typeface="Trebuchet MS"/>
                <a:cs typeface="Trebuchet MS"/>
              </a:rPr>
              <a:t>equipe</a:t>
            </a:r>
            <a:r>
              <a:rPr lang="pt-BR" sz="2000" spc="-110" dirty="0">
                <a:solidFill>
                  <a:srgbClr val="F4F5FB"/>
                </a:solidFill>
                <a:latin typeface="Trebuchet MS"/>
                <a:cs typeface="Trebuchet MS"/>
              </a:rPr>
              <a:t> </a:t>
            </a:r>
            <a:r>
              <a:rPr lang="pt-BR" sz="2000" dirty="0">
                <a:solidFill>
                  <a:srgbClr val="F4F5FB"/>
                </a:solidFill>
                <a:latin typeface="Trebuchet MS"/>
                <a:cs typeface="Trebuchet MS"/>
              </a:rPr>
              <a:t>da</a:t>
            </a:r>
            <a:r>
              <a:rPr lang="pt-BR" sz="2000" spc="-80" dirty="0">
                <a:solidFill>
                  <a:srgbClr val="F4F5FB"/>
                </a:solidFill>
                <a:latin typeface="Trebuchet MS"/>
                <a:cs typeface="Trebuchet MS"/>
              </a:rPr>
              <a:t> </a:t>
            </a:r>
            <a:r>
              <a:rPr lang="pt-BR" sz="2000" spc="-10" dirty="0">
                <a:solidFill>
                  <a:srgbClr val="F4F5FB"/>
                </a:solidFill>
                <a:latin typeface="Trebuchet MS"/>
                <a:cs typeface="Trebuchet MS"/>
              </a:rPr>
              <a:t>Entidade,</a:t>
            </a:r>
            <a:r>
              <a:rPr lang="pt-BR" sz="2000" dirty="0">
                <a:latin typeface="Trebuchet MS"/>
                <a:cs typeface="Trebuchet MS"/>
              </a:rPr>
              <a:t> </a:t>
            </a:r>
            <a:r>
              <a:rPr lang="pt-BR" sz="2000" spc="-10" dirty="0">
                <a:solidFill>
                  <a:srgbClr val="F4F5FB"/>
                </a:solidFill>
                <a:latin typeface="Trebuchet MS"/>
                <a:cs typeface="Trebuchet MS"/>
              </a:rPr>
              <a:t>produzindo</a:t>
            </a:r>
            <a:r>
              <a:rPr lang="pt-BR" sz="2000" spc="-90" dirty="0">
                <a:solidFill>
                  <a:srgbClr val="F4F5FB"/>
                </a:solidFill>
                <a:latin typeface="Trebuchet MS"/>
                <a:cs typeface="Trebuchet MS"/>
              </a:rPr>
              <a:t> </a:t>
            </a:r>
            <a:r>
              <a:rPr lang="pt-BR" sz="2000" spc="135" dirty="0">
                <a:solidFill>
                  <a:srgbClr val="F4F5FB"/>
                </a:solidFill>
                <a:latin typeface="Trebuchet MS"/>
                <a:cs typeface="Trebuchet MS"/>
              </a:rPr>
              <a:t>os</a:t>
            </a:r>
            <a:r>
              <a:rPr lang="pt-BR" sz="2000" spc="-85" dirty="0">
                <a:solidFill>
                  <a:srgbClr val="F4F5FB"/>
                </a:solidFill>
                <a:latin typeface="Trebuchet MS"/>
                <a:cs typeface="Trebuchet MS"/>
              </a:rPr>
              <a:t> </a:t>
            </a:r>
            <a:r>
              <a:rPr lang="pt-BR" sz="2000" spc="-40" dirty="0">
                <a:solidFill>
                  <a:srgbClr val="F4F5FB"/>
                </a:solidFill>
                <a:latin typeface="Trebuchet MS"/>
                <a:cs typeface="Trebuchet MS"/>
              </a:rPr>
              <a:t>resultados</a:t>
            </a:r>
            <a:r>
              <a:rPr lang="pt-BR" sz="2000" spc="-325" dirty="0">
                <a:solidFill>
                  <a:srgbClr val="F4F5FB"/>
                </a:solidFill>
                <a:latin typeface="Trebuchet MS"/>
                <a:cs typeface="Trebuchet MS"/>
              </a:rPr>
              <a:t> </a:t>
            </a:r>
            <a:r>
              <a:rPr lang="pt-BR" sz="2000" spc="-10" dirty="0">
                <a:solidFill>
                  <a:srgbClr val="F4F5FB"/>
                </a:solidFill>
                <a:latin typeface="Trebuchet MS"/>
                <a:cs typeface="Trebuchet MS"/>
              </a:rPr>
              <a:t>desejados.</a:t>
            </a:r>
            <a:endParaRPr lang="pt-BR" sz="20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000327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tângulo 44">
            <a:extLst>
              <a:ext uri="{FF2B5EF4-FFF2-40B4-BE49-F238E27FC236}">
                <a16:creationId xmlns:a16="http://schemas.microsoft.com/office/drawing/2014/main" id="{C0427B31-2B2F-6E14-6AC4-7F0CAE8075CD}"/>
              </a:ext>
            </a:extLst>
          </p:cNvPr>
          <p:cNvSpPr/>
          <p:nvPr/>
        </p:nvSpPr>
        <p:spPr>
          <a:xfrm>
            <a:off x="4256434" y="761526"/>
            <a:ext cx="7485191" cy="1827965"/>
          </a:xfrm>
          <a:prstGeom prst="rect">
            <a:avLst/>
          </a:prstGeom>
          <a:solidFill>
            <a:srgbClr val="84BD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EC89C1EE-A980-7C89-9166-FA52414575D0}"/>
              </a:ext>
            </a:extLst>
          </p:cNvPr>
          <p:cNvSpPr/>
          <p:nvPr/>
        </p:nvSpPr>
        <p:spPr>
          <a:xfrm>
            <a:off x="441448" y="3075740"/>
            <a:ext cx="2806597" cy="2912909"/>
          </a:xfrm>
          <a:prstGeom prst="rect">
            <a:avLst/>
          </a:prstGeom>
          <a:solidFill>
            <a:srgbClr val="84BD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473689C9-5FD5-2F62-1A47-082C1426E739}"/>
              </a:ext>
            </a:extLst>
          </p:cNvPr>
          <p:cNvSpPr/>
          <p:nvPr/>
        </p:nvSpPr>
        <p:spPr>
          <a:xfrm>
            <a:off x="3843890" y="2952886"/>
            <a:ext cx="7860106" cy="3443825"/>
          </a:xfrm>
          <a:prstGeom prst="rect">
            <a:avLst/>
          </a:prstGeom>
          <a:solidFill>
            <a:srgbClr val="84BD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1" name="Pentágono 5">
            <a:extLst>
              <a:ext uri="{FF2B5EF4-FFF2-40B4-BE49-F238E27FC236}">
                <a16:creationId xmlns:a16="http://schemas.microsoft.com/office/drawing/2014/main" id="{8E7FFA9D-3F8D-9E89-3D95-60F9AFD88626}"/>
              </a:ext>
            </a:extLst>
          </p:cNvPr>
          <p:cNvSpPr/>
          <p:nvPr/>
        </p:nvSpPr>
        <p:spPr>
          <a:xfrm>
            <a:off x="252286" y="811269"/>
            <a:ext cx="2310027" cy="1311712"/>
          </a:xfrm>
          <a:prstGeom prst="homePlate">
            <a:avLst/>
          </a:prstGeom>
          <a:solidFill>
            <a:srgbClr val="25722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DOS 29 PROJETOS ABARCADOS PELO PLANEJAMENTO ESTRATÉGICO 2023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0545E90D-739B-7F70-639F-38FDDC225ABF}"/>
              </a:ext>
            </a:extLst>
          </p:cNvPr>
          <p:cNvSpPr txBox="1"/>
          <p:nvPr/>
        </p:nvSpPr>
        <p:spPr>
          <a:xfrm>
            <a:off x="4317364" y="1268406"/>
            <a:ext cx="11529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40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1pPr>
          </a:lstStyle>
          <a:p>
            <a:r>
              <a:rPr lang="pt-BR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31% finalizados em 2023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91534FCF-8D87-988C-252B-0ED7EFFFA959}"/>
              </a:ext>
            </a:extLst>
          </p:cNvPr>
          <p:cNvSpPr txBox="1"/>
          <p:nvPr/>
        </p:nvSpPr>
        <p:spPr>
          <a:xfrm>
            <a:off x="5905860" y="892699"/>
            <a:ext cx="583576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pt-BR" sz="14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A5 – Diversidade e Inclusão</a:t>
            </a: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pt-BR" sz="14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Redesenhar os canais de relacionamento com os participantes</a:t>
            </a: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pt-BR" sz="14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Aumentar a Eficiência dos Processos Contábeis</a:t>
            </a: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pt-BR" sz="14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Planificação da Carteira de Empréstimos</a:t>
            </a: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pt-BR" sz="14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Gestão do Relacionamento com Stakeholders</a:t>
            </a: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pt-BR" sz="14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Gerir Patrimônio de forma a buscar o atingimento do equilíbrio atuarial</a:t>
            </a: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pt-BR" sz="14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Iniciar Revisão dos Perfis de Investimentos</a:t>
            </a:r>
          </a:p>
          <a:p>
            <a:pPr>
              <a:buClr>
                <a:schemeClr val="tx2">
                  <a:lumMod val="60000"/>
                  <a:lumOff val="40000"/>
                </a:schemeClr>
              </a:buClr>
            </a:pPr>
            <a:endParaRPr lang="pt-BR" sz="1400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endParaRPr lang="pt-BR" sz="1400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4DA9275F-425C-E540-8D89-3F4ECBF6D4BD}"/>
              </a:ext>
            </a:extLst>
          </p:cNvPr>
          <p:cNvCxnSpPr>
            <a:cxnSpLocks/>
          </p:cNvCxnSpPr>
          <p:nvPr/>
        </p:nvCxnSpPr>
        <p:spPr>
          <a:xfrm>
            <a:off x="2595766" y="1466538"/>
            <a:ext cx="1535667" cy="0"/>
          </a:xfrm>
          <a:prstGeom prst="straightConnector1">
            <a:avLst/>
          </a:prstGeom>
          <a:ln>
            <a:solidFill>
              <a:srgbClr val="25722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40442BC6-490C-ACAD-BC2E-4B9697F4E1AC}"/>
              </a:ext>
            </a:extLst>
          </p:cNvPr>
          <p:cNvCxnSpPr>
            <a:cxnSpLocks/>
          </p:cNvCxnSpPr>
          <p:nvPr/>
        </p:nvCxnSpPr>
        <p:spPr>
          <a:xfrm>
            <a:off x="5812746" y="891331"/>
            <a:ext cx="0" cy="1522445"/>
          </a:xfrm>
          <a:prstGeom prst="line">
            <a:avLst/>
          </a:prstGeom>
          <a:ln>
            <a:solidFill>
              <a:srgbClr val="2572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D3AC3C30-3E27-FF51-F6AA-AA3D3D210C69}"/>
              </a:ext>
            </a:extLst>
          </p:cNvPr>
          <p:cNvCxnSpPr>
            <a:cxnSpLocks/>
          </p:cNvCxnSpPr>
          <p:nvPr/>
        </p:nvCxnSpPr>
        <p:spPr>
          <a:xfrm>
            <a:off x="5524076" y="1746181"/>
            <a:ext cx="279620" cy="0"/>
          </a:xfrm>
          <a:prstGeom prst="line">
            <a:avLst/>
          </a:prstGeom>
          <a:ln>
            <a:solidFill>
              <a:srgbClr val="2572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Angulado 31">
            <a:extLst>
              <a:ext uri="{FF2B5EF4-FFF2-40B4-BE49-F238E27FC236}">
                <a16:creationId xmlns:a16="http://schemas.microsoft.com/office/drawing/2014/main" id="{59829126-49B7-5C17-CB21-E9054F638689}"/>
              </a:ext>
            </a:extLst>
          </p:cNvPr>
          <p:cNvCxnSpPr>
            <a:cxnSpLocks/>
          </p:cNvCxnSpPr>
          <p:nvPr/>
        </p:nvCxnSpPr>
        <p:spPr>
          <a:xfrm>
            <a:off x="2192321" y="1855774"/>
            <a:ext cx="2999797" cy="2966905"/>
          </a:xfrm>
          <a:prstGeom prst="bentConnector3">
            <a:avLst>
              <a:gd name="adj1" fmla="val 50000"/>
            </a:avLst>
          </a:prstGeom>
          <a:ln>
            <a:solidFill>
              <a:srgbClr val="25722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DA754A99-B15A-C205-3C51-AEC44114E9CF}"/>
              </a:ext>
            </a:extLst>
          </p:cNvPr>
          <p:cNvSpPr txBox="1"/>
          <p:nvPr/>
        </p:nvSpPr>
        <p:spPr>
          <a:xfrm>
            <a:off x="3791636" y="3418895"/>
            <a:ext cx="15395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/>
            <a:r>
              <a:rPr lang="pt-BR" dirty="0"/>
              <a:t>65,5% executados ao longo de 2023 e em continuidade no PE2024</a:t>
            </a:r>
          </a:p>
        </p:txBody>
      </p:sp>
      <p:cxnSp>
        <p:nvCxnSpPr>
          <p:cNvPr id="33" name="Conector Reto 38">
            <a:extLst>
              <a:ext uri="{FF2B5EF4-FFF2-40B4-BE49-F238E27FC236}">
                <a16:creationId xmlns:a16="http://schemas.microsoft.com/office/drawing/2014/main" id="{AA27B6F4-7820-7B0F-715A-A6924A424C07}"/>
              </a:ext>
            </a:extLst>
          </p:cNvPr>
          <p:cNvCxnSpPr>
            <a:cxnSpLocks/>
          </p:cNvCxnSpPr>
          <p:nvPr/>
        </p:nvCxnSpPr>
        <p:spPr>
          <a:xfrm>
            <a:off x="5298171" y="2822395"/>
            <a:ext cx="0" cy="3281686"/>
          </a:xfrm>
          <a:prstGeom prst="line">
            <a:avLst/>
          </a:prstGeom>
          <a:ln>
            <a:solidFill>
              <a:srgbClr val="2572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F691D808-178F-6189-8667-377B2ECF2325}"/>
              </a:ext>
            </a:extLst>
          </p:cNvPr>
          <p:cNvSpPr txBox="1"/>
          <p:nvPr/>
        </p:nvSpPr>
        <p:spPr>
          <a:xfrm>
            <a:off x="423932" y="3117347"/>
            <a:ext cx="1570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40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1pPr>
          </a:lstStyle>
          <a:p>
            <a:pPr algn="ctr"/>
            <a:r>
              <a:rPr lang="pt-BR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10,5% pausados em 2023, a serem retomados em 2024</a:t>
            </a:r>
          </a:p>
        </p:txBody>
      </p:sp>
      <p:cxnSp>
        <p:nvCxnSpPr>
          <p:cNvPr id="39" name="Conector de Seta Reta 38">
            <a:extLst>
              <a:ext uri="{FF2B5EF4-FFF2-40B4-BE49-F238E27FC236}">
                <a16:creationId xmlns:a16="http://schemas.microsoft.com/office/drawing/2014/main" id="{060637FA-91E3-7D6B-8369-BAFED98DE5F9}"/>
              </a:ext>
            </a:extLst>
          </p:cNvPr>
          <p:cNvCxnSpPr>
            <a:cxnSpLocks/>
          </p:cNvCxnSpPr>
          <p:nvPr/>
        </p:nvCxnSpPr>
        <p:spPr>
          <a:xfrm>
            <a:off x="1198960" y="2134132"/>
            <a:ext cx="0" cy="859067"/>
          </a:xfrm>
          <a:prstGeom prst="straightConnector1">
            <a:avLst/>
          </a:prstGeom>
          <a:ln>
            <a:solidFill>
              <a:srgbClr val="25722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to 48">
            <a:extLst>
              <a:ext uri="{FF2B5EF4-FFF2-40B4-BE49-F238E27FC236}">
                <a16:creationId xmlns:a16="http://schemas.microsoft.com/office/drawing/2014/main" id="{7BA83095-8AC2-86A2-8A97-D629B337CD42}"/>
              </a:ext>
            </a:extLst>
          </p:cNvPr>
          <p:cNvCxnSpPr>
            <a:cxnSpLocks/>
          </p:cNvCxnSpPr>
          <p:nvPr/>
        </p:nvCxnSpPr>
        <p:spPr>
          <a:xfrm>
            <a:off x="356895" y="4167002"/>
            <a:ext cx="835636" cy="0"/>
          </a:xfrm>
          <a:prstGeom prst="line">
            <a:avLst/>
          </a:prstGeom>
          <a:ln>
            <a:solidFill>
              <a:srgbClr val="2572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to 50">
            <a:extLst>
              <a:ext uri="{FF2B5EF4-FFF2-40B4-BE49-F238E27FC236}">
                <a16:creationId xmlns:a16="http://schemas.microsoft.com/office/drawing/2014/main" id="{3C274E71-014B-1E81-1BE4-990F76BABDD7}"/>
              </a:ext>
            </a:extLst>
          </p:cNvPr>
          <p:cNvCxnSpPr>
            <a:cxnSpLocks/>
          </p:cNvCxnSpPr>
          <p:nvPr/>
        </p:nvCxnSpPr>
        <p:spPr>
          <a:xfrm>
            <a:off x="356895" y="4167002"/>
            <a:ext cx="0" cy="1706444"/>
          </a:xfrm>
          <a:prstGeom prst="line">
            <a:avLst/>
          </a:prstGeom>
          <a:ln>
            <a:solidFill>
              <a:srgbClr val="2572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to 57">
            <a:extLst>
              <a:ext uri="{FF2B5EF4-FFF2-40B4-BE49-F238E27FC236}">
                <a16:creationId xmlns:a16="http://schemas.microsoft.com/office/drawing/2014/main" id="{EC149DBA-4992-CF7C-97F0-CED665DFDFD3}"/>
              </a:ext>
            </a:extLst>
          </p:cNvPr>
          <p:cNvCxnSpPr>
            <a:cxnSpLocks/>
          </p:cNvCxnSpPr>
          <p:nvPr/>
        </p:nvCxnSpPr>
        <p:spPr>
          <a:xfrm>
            <a:off x="5812746" y="891331"/>
            <a:ext cx="2310954" cy="0"/>
          </a:xfrm>
          <a:prstGeom prst="line">
            <a:avLst/>
          </a:prstGeom>
          <a:ln>
            <a:solidFill>
              <a:srgbClr val="2572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05F4A6F1-56FC-EB18-F774-7182B46DE8DA}"/>
              </a:ext>
            </a:extLst>
          </p:cNvPr>
          <p:cNvSpPr txBox="1"/>
          <p:nvPr/>
        </p:nvSpPr>
        <p:spPr>
          <a:xfrm>
            <a:off x="5379008" y="2880119"/>
            <a:ext cx="616461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ü"/>
              <a:defRPr sz="140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1pPr>
          </a:lstStyle>
          <a:p>
            <a:r>
              <a:rPr lang="pt-BR" dirty="0"/>
              <a:t>A2 – Gestão de Desempenho &gt; Revisão da Avaliação de Desempenho</a:t>
            </a:r>
          </a:p>
          <a:p>
            <a:r>
              <a:rPr lang="pt-BR" dirty="0"/>
              <a:t>A3 – Plano de Desenvolvimento Geral &gt; Treinamento e Desenvolvimento</a:t>
            </a:r>
          </a:p>
          <a:p>
            <a:r>
              <a:rPr lang="pt-BR" dirty="0"/>
              <a:t>A4 – Clima, Bem-estar e Engajamento &gt; RH Estratégico </a:t>
            </a:r>
          </a:p>
          <a:p>
            <a:r>
              <a:rPr lang="pt-BR" dirty="0"/>
              <a:t>Ambiental, Social e Governança </a:t>
            </a:r>
          </a:p>
          <a:p>
            <a:r>
              <a:rPr lang="pt-BR" dirty="0"/>
              <a:t>Projeto Águia &gt; Projeto de Tecnologia da Informação</a:t>
            </a:r>
          </a:p>
          <a:p>
            <a:r>
              <a:rPr lang="pt-BR" dirty="0"/>
              <a:t>Fortalecer a Marca &gt; Reconhecimento da Marca</a:t>
            </a:r>
          </a:p>
          <a:p>
            <a:r>
              <a:rPr lang="pt-BR" dirty="0" err="1"/>
              <a:t>Contrib</a:t>
            </a:r>
            <a:r>
              <a:rPr lang="pt-BR" dirty="0"/>
              <a:t>. Voluntárias, Adesão e Retenção &gt; Projeto Ativação </a:t>
            </a:r>
          </a:p>
          <a:p>
            <a:r>
              <a:rPr lang="pt-BR" dirty="0"/>
              <a:t>Acompanhamento Estratégico COFAVI</a:t>
            </a:r>
          </a:p>
          <a:p>
            <a:r>
              <a:rPr lang="pt-BR" dirty="0"/>
              <a:t>Fortalecer a Governança Corporativa &gt; Mapeamento de Processos </a:t>
            </a:r>
          </a:p>
          <a:p>
            <a:r>
              <a:rPr lang="pt-BR" dirty="0"/>
              <a:t>LGPD </a:t>
            </a:r>
          </a:p>
          <a:p>
            <a:r>
              <a:rPr lang="pt-BR" dirty="0"/>
              <a:t>Novos Produtos e Serviços &gt; Comissão de Novos Produtos </a:t>
            </a:r>
          </a:p>
          <a:p>
            <a:r>
              <a:rPr lang="pt-BR" dirty="0"/>
              <a:t>Novos Planos &gt; Projeto TERNIUM e FSFX </a:t>
            </a:r>
          </a:p>
          <a:p>
            <a:r>
              <a:rPr lang="pt-BR" dirty="0"/>
              <a:t>CNPC 50 </a:t>
            </a:r>
          </a:p>
          <a:p>
            <a:r>
              <a:rPr lang="pt-BR" dirty="0"/>
              <a:t>Revisão da taxa Administrativa e Riscos </a:t>
            </a:r>
          </a:p>
          <a:p>
            <a:r>
              <a:rPr lang="pt-BR" dirty="0"/>
              <a:t>Identificar o Nível de Satisfação, Futurar e Programa de Parcerias &gt; Avançar nas Ações de Marketing 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F0C87FA9-C40B-C334-B565-1CE506D1B86E}"/>
              </a:ext>
            </a:extLst>
          </p:cNvPr>
          <p:cNvSpPr txBox="1"/>
          <p:nvPr/>
        </p:nvSpPr>
        <p:spPr>
          <a:xfrm>
            <a:off x="432475" y="4189047"/>
            <a:ext cx="28403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ü"/>
              <a:defRPr sz="140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1pPr>
          </a:lstStyle>
          <a:p>
            <a:r>
              <a:rPr lang="pt-BR" dirty="0"/>
              <a:t>Controles Internos e Gestão de Riscos dos Investimentos &gt; Revisão da Política de Alçadas</a:t>
            </a:r>
          </a:p>
          <a:p>
            <a:r>
              <a:rPr lang="pt-BR" dirty="0"/>
              <a:t>A1 – Estrutura Organizacional e Carreira (retomada a definir)</a:t>
            </a:r>
          </a:p>
          <a:p>
            <a:r>
              <a:rPr lang="pt-BR" dirty="0"/>
              <a:t>Implementar Área de Relacionamento &gt; Implantar Cadastro Próprio</a:t>
            </a:r>
          </a:p>
          <a:p>
            <a:endParaRPr lang="pt-BR" dirty="0"/>
          </a:p>
        </p:txBody>
      </p:sp>
      <p:cxnSp>
        <p:nvCxnSpPr>
          <p:cNvPr id="47" name="Conector Reto 53">
            <a:extLst>
              <a:ext uri="{FF2B5EF4-FFF2-40B4-BE49-F238E27FC236}">
                <a16:creationId xmlns:a16="http://schemas.microsoft.com/office/drawing/2014/main" id="{7286CAA0-6E16-341B-8673-600E37D38C26}"/>
              </a:ext>
            </a:extLst>
          </p:cNvPr>
          <p:cNvCxnSpPr>
            <a:cxnSpLocks/>
          </p:cNvCxnSpPr>
          <p:nvPr/>
        </p:nvCxnSpPr>
        <p:spPr>
          <a:xfrm>
            <a:off x="5298171" y="2822395"/>
            <a:ext cx="2310954" cy="0"/>
          </a:xfrm>
          <a:prstGeom prst="line">
            <a:avLst/>
          </a:prstGeom>
          <a:ln>
            <a:solidFill>
              <a:srgbClr val="2572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Agrupar 7">
            <a:extLst>
              <a:ext uri="{FF2B5EF4-FFF2-40B4-BE49-F238E27FC236}">
                <a16:creationId xmlns:a16="http://schemas.microsoft.com/office/drawing/2014/main" id="{0D0845E6-8B43-F471-BEEC-A78B34A38DEE}"/>
              </a:ext>
            </a:extLst>
          </p:cNvPr>
          <p:cNvGrpSpPr/>
          <p:nvPr/>
        </p:nvGrpSpPr>
        <p:grpSpPr>
          <a:xfrm>
            <a:off x="0" y="6111043"/>
            <a:ext cx="12214157" cy="763384"/>
            <a:chOff x="-29211" y="12188349"/>
            <a:chExt cx="24442422" cy="1527650"/>
          </a:xfrm>
        </p:grpSpPr>
        <p:sp>
          <p:nvSpPr>
            <p:cNvPr id="9" name="Forma Livre: Forma 8">
              <a:extLst>
                <a:ext uri="{FF2B5EF4-FFF2-40B4-BE49-F238E27FC236}">
                  <a16:creationId xmlns:a16="http://schemas.microsoft.com/office/drawing/2014/main" id="{FB55BADB-9700-2ED2-E43E-536C43193A2E}"/>
                </a:ext>
              </a:extLst>
            </p:cNvPr>
            <p:cNvSpPr/>
            <p:nvPr/>
          </p:nvSpPr>
          <p:spPr>
            <a:xfrm>
              <a:off x="-29211" y="12773948"/>
              <a:ext cx="24442422" cy="942051"/>
            </a:xfrm>
            <a:custGeom>
              <a:avLst/>
              <a:gdLst>
                <a:gd name="connsiteX0" fmla="*/ 0 w 24442422"/>
                <a:gd name="connsiteY0" fmla="*/ 0 h 942051"/>
                <a:gd name="connsiteX1" fmla="*/ 24442422 w 24442422"/>
                <a:gd name="connsiteY1" fmla="*/ 0 h 942051"/>
                <a:gd name="connsiteX2" fmla="*/ 24442422 w 24442422"/>
                <a:gd name="connsiteY2" fmla="*/ 942051 h 942051"/>
                <a:gd name="connsiteX3" fmla="*/ 0 w 24442422"/>
                <a:gd name="connsiteY3" fmla="*/ 942051 h 9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42422" h="942051">
                  <a:moveTo>
                    <a:pt x="0" y="0"/>
                  </a:moveTo>
                  <a:lnTo>
                    <a:pt x="24442422" y="0"/>
                  </a:lnTo>
                  <a:lnTo>
                    <a:pt x="24442422" y="942051"/>
                  </a:lnTo>
                  <a:lnTo>
                    <a:pt x="0" y="942051"/>
                  </a:lnTo>
                  <a:close/>
                </a:path>
              </a:pathLst>
            </a:custGeom>
            <a:solidFill>
              <a:srgbClr val="25722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grpSp>
          <p:nvGrpSpPr>
            <p:cNvPr id="11" name="Agrupar 10">
              <a:extLst>
                <a:ext uri="{FF2B5EF4-FFF2-40B4-BE49-F238E27FC236}">
                  <a16:creationId xmlns:a16="http://schemas.microsoft.com/office/drawing/2014/main" id="{0888F56D-1F70-6C9E-34F1-57D31EB89850}"/>
                </a:ext>
              </a:extLst>
            </p:cNvPr>
            <p:cNvGrpSpPr/>
            <p:nvPr/>
          </p:nvGrpSpPr>
          <p:grpSpPr>
            <a:xfrm>
              <a:off x="21006293" y="12188349"/>
              <a:ext cx="3023094" cy="1123078"/>
              <a:chOff x="17983199" y="8310625"/>
              <a:chExt cx="3023094" cy="1123078"/>
            </a:xfrm>
          </p:grpSpPr>
          <p:sp>
            <p:nvSpPr>
              <p:cNvPr id="12" name="Retângulo 11">
                <a:extLst>
                  <a:ext uri="{FF2B5EF4-FFF2-40B4-BE49-F238E27FC236}">
                    <a16:creationId xmlns:a16="http://schemas.microsoft.com/office/drawing/2014/main" id="{B61E38D2-EF01-4FA3-4813-CDA6F1941C7D}"/>
                  </a:ext>
                </a:extLst>
              </p:cNvPr>
              <p:cNvSpPr/>
              <p:nvPr/>
            </p:nvSpPr>
            <p:spPr>
              <a:xfrm>
                <a:off x="17983199" y="8310625"/>
                <a:ext cx="3023094" cy="1123078"/>
              </a:xfrm>
              <a:prstGeom prst="rect">
                <a:avLst/>
              </a:prstGeom>
              <a:solidFill>
                <a:srgbClr val="84BD0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0" tIns="0" rIns="0" bIns="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32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 Medium"/>
                </a:endParaRPr>
              </a:p>
            </p:txBody>
          </p:sp>
          <p:pic>
            <p:nvPicPr>
              <p:cNvPr id="13" name="Gráfico 12">
                <a:extLst>
                  <a:ext uri="{FF2B5EF4-FFF2-40B4-BE49-F238E27FC236}">
                    <a16:creationId xmlns:a16="http://schemas.microsoft.com/office/drawing/2014/main" id="{1041A971-2370-B1C0-FC87-7C27A74203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8366033" y="8522120"/>
                <a:ext cx="2257425" cy="700088"/>
              </a:xfrm>
              <a:prstGeom prst="rect">
                <a:avLst/>
              </a:prstGeom>
            </p:spPr>
          </p:pic>
        </p:grpSp>
      </p:grpSp>
      <p:sp>
        <p:nvSpPr>
          <p:cNvPr id="14" name="Retângulo">
            <a:extLst>
              <a:ext uri="{FF2B5EF4-FFF2-40B4-BE49-F238E27FC236}">
                <a16:creationId xmlns:a16="http://schemas.microsoft.com/office/drawing/2014/main" id="{152BB6FC-07F9-6AEB-DB29-B579BDEA11EB}"/>
              </a:ext>
            </a:extLst>
          </p:cNvPr>
          <p:cNvSpPr/>
          <p:nvPr/>
        </p:nvSpPr>
        <p:spPr>
          <a:xfrm>
            <a:off x="278847" y="218836"/>
            <a:ext cx="5068191" cy="549923"/>
          </a:xfrm>
          <a:prstGeom prst="rect">
            <a:avLst/>
          </a:prstGeom>
          <a:solidFill>
            <a:srgbClr val="84BD0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Box 26">
            <a:extLst>
              <a:ext uri="{FF2B5EF4-FFF2-40B4-BE49-F238E27FC236}">
                <a16:creationId xmlns:a16="http://schemas.microsoft.com/office/drawing/2014/main" id="{03608DF1-B83A-4CF7-E7D5-FB30C5EC4E0D}"/>
              </a:ext>
            </a:extLst>
          </p:cNvPr>
          <p:cNvSpPr txBox="1"/>
          <p:nvPr/>
        </p:nvSpPr>
        <p:spPr>
          <a:xfrm>
            <a:off x="384108" y="169463"/>
            <a:ext cx="6564735" cy="4859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EXECUÇÃO ESTRATÉGICA – PE2023</a:t>
            </a:r>
          </a:p>
        </p:txBody>
      </p:sp>
    </p:spTree>
    <p:extLst>
      <p:ext uri="{BB962C8B-B14F-4D97-AF65-F5344CB8AC3E}">
        <p14:creationId xmlns:p14="http://schemas.microsoft.com/office/powerpoint/2010/main" val="2317716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18" grpId="0" animBg="1"/>
      <p:bldP spid="20" grpId="0" animBg="1"/>
      <p:bldP spid="21" grpId="0" animBg="1"/>
      <p:bldP spid="22" grpId="0"/>
      <p:bldP spid="23" grpId="0"/>
      <p:bldP spid="30" grpId="0"/>
      <p:bldP spid="36" grpId="0"/>
      <p:bldP spid="43" grpId="0"/>
      <p:bldP spid="44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aixaDeTexto 30">
            <a:extLst>
              <a:ext uri="{FF2B5EF4-FFF2-40B4-BE49-F238E27FC236}">
                <a16:creationId xmlns:a16="http://schemas.microsoft.com/office/drawing/2014/main" id="{3D96D1C7-57B0-ABFA-DAB6-578E4E456499}"/>
              </a:ext>
            </a:extLst>
          </p:cNvPr>
          <p:cNvSpPr txBox="1"/>
          <p:nvPr/>
        </p:nvSpPr>
        <p:spPr>
          <a:xfrm>
            <a:off x="3011506" y="2205790"/>
            <a:ext cx="1617012" cy="662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4F72BED-3221-948A-9F72-68FAA861F799}"/>
              </a:ext>
            </a:extLst>
          </p:cNvPr>
          <p:cNvSpPr txBox="1"/>
          <p:nvPr/>
        </p:nvSpPr>
        <p:spPr>
          <a:xfrm>
            <a:off x="8592210" y="3177834"/>
            <a:ext cx="2803418" cy="1736646"/>
          </a:xfrm>
          <a:prstGeom prst="roundRect">
            <a:avLst/>
          </a:prstGeom>
          <a:solidFill>
            <a:srgbClr val="84BD00">
              <a:alpha val="53000"/>
            </a:srgb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pt-BR"/>
            </a:defPPr>
            <a:lvl1pPr marL="285750" indent="-285750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Noto Sans Kannada Light" panose="020B0402040504020204" pitchFamily="34" charset="0"/>
                <a:ea typeface="Helvetica Neue Medium" panose="02000503000000020004" pitchFamily="2" charset="0"/>
                <a:cs typeface="Noto Sans Kannada Light" panose="020B0402040504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0" indent="0" algn="ctr">
              <a:buNone/>
            </a:pPr>
            <a:r>
              <a:rPr lang="pt-BR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TRANSFORMAR O FUTURO DOS PARTICIPANTES CONTRIBUINDO PARA UMA MELHOR QUALIDADE DE VIDA</a:t>
            </a:r>
          </a:p>
        </p:txBody>
      </p:sp>
      <p:sp>
        <p:nvSpPr>
          <p:cNvPr id="13" name="Forma em L 12">
            <a:extLst>
              <a:ext uri="{FF2B5EF4-FFF2-40B4-BE49-F238E27FC236}">
                <a16:creationId xmlns:a16="http://schemas.microsoft.com/office/drawing/2014/main" id="{8001D410-726F-6E71-39BF-403904738322}"/>
              </a:ext>
            </a:extLst>
          </p:cNvPr>
          <p:cNvSpPr/>
          <p:nvPr/>
        </p:nvSpPr>
        <p:spPr>
          <a:xfrm rot="19007723">
            <a:off x="1996113" y="3411893"/>
            <a:ext cx="235266" cy="230917"/>
          </a:xfrm>
          <a:prstGeom prst="corner">
            <a:avLst/>
          </a:prstGeom>
          <a:solidFill>
            <a:srgbClr val="2572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Forma em L 14">
            <a:extLst>
              <a:ext uri="{FF2B5EF4-FFF2-40B4-BE49-F238E27FC236}">
                <a16:creationId xmlns:a16="http://schemas.microsoft.com/office/drawing/2014/main" id="{2EE5557B-D2D5-B4E6-2D41-90CC9364B866}"/>
              </a:ext>
            </a:extLst>
          </p:cNvPr>
          <p:cNvSpPr/>
          <p:nvPr/>
        </p:nvSpPr>
        <p:spPr>
          <a:xfrm rot="8205304">
            <a:off x="3265938" y="4092041"/>
            <a:ext cx="235266" cy="230917"/>
          </a:xfrm>
          <a:prstGeom prst="corner">
            <a:avLst/>
          </a:prstGeom>
          <a:solidFill>
            <a:srgbClr val="2572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Forma em L 16">
            <a:extLst>
              <a:ext uri="{FF2B5EF4-FFF2-40B4-BE49-F238E27FC236}">
                <a16:creationId xmlns:a16="http://schemas.microsoft.com/office/drawing/2014/main" id="{AB928A20-4F5B-81CB-E6D9-2219C7AC4829}"/>
              </a:ext>
            </a:extLst>
          </p:cNvPr>
          <p:cNvSpPr/>
          <p:nvPr/>
        </p:nvSpPr>
        <p:spPr>
          <a:xfrm rot="19007723">
            <a:off x="4694729" y="3388335"/>
            <a:ext cx="235266" cy="230917"/>
          </a:xfrm>
          <a:prstGeom prst="corner">
            <a:avLst/>
          </a:prstGeom>
          <a:solidFill>
            <a:srgbClr val="2572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Forma em L 17">
            <a:extLst>
              <a:ext uri="{FF2B5EF4-FFF2-40B4-BE49-F238E27FC236}">
                <a16:creationId xmlns:a16="http://schemas.microsoft.com/office/drawing/2014/main" id="{260FB65B-F1E0-9A63-5BBE-D7B8DEF3F635}"/>
              </a:ext>
            </a:extLst>
          </p:cNvPr>
          <p:cNvSpPr/>
          <p:nvPr/>
        </p:nvSpPr>
        <p:spPr>
          <a:xfrm rot="19007723">
            <a:off x="7491908" y="3388336"/>
            <a:ext cx="235266" cy="230917"/>
          </a:xfrm>
          <a:prstGeom prst="corner">
            <a:avLst/>
          </a:prstGeom>
          <a:solidFill>
            <a:srgbClr val="2572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Forma em L 19">
            <a:extLst>
              <a:ext uri="{FF2B5EF4-FFF2-40B4-BE49-F238E27FC236}">
                <a16:creationId xmlns:a16="http://schemas.microsoft.com/office/drawing/2014/main" id="{FBA305F0-94CB-2206-38D9-37336DAF9E68}"/>
              </a:ext>
            </a:extLst>
          </p:cNvPr>
          <p:cNvSpPr/>
          <p:nvPr/>
        </p:nvSpPr>
        <p:spPr>
          <a:xfrm rot="8205304">
            <a:off x="6117232" y="4126153"/>
            <a:ext cx="235266" cy="230917"/>
          </a:xfrm>
          <a:prstGeom prst="corner">
            <a:avLst/>
          </a:prstGeom>
          <a:solidFill>
            <a:srgbClr val="2572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B0714D9E-35FE-D654-62E0-75C7AC50854B}"/>
              </a:ext>
            </a:extLst>
          </p:cNvPr>
          <p:cNvSpPr txBox="1"/>
          <p:nvPr/>
        </p:nvSpPr>
        <p:spPr>
          <a:xfrm>
            <a:off x="512270" y="1233009"/>
            <a:ext cx="2871301" cy="1569660"/>
          </a:xfrm>
          <a:prstGeom prst="rect">
            <a:avLst/>
          </a:prstGeom>
          <a:noFill/>
          <a:ln>
            <a:solidFill>
              <a:srgbClr val="257226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pt-BR" sz="12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Modelo de Gestão de Perfis de Investimento</a:t>
            </a:r>
          </a:p>
          <a:p>
            <a:pPr marL="285750" indent="-285750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pt-BR" sz="12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Plano TERNIUM</a:t>
            </a:r>
          </a:p>
          <a:p>
            <a:pPr marL="285750" indent="-285750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pt-BR" sz="12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Aculturamento ASG</a:t>
            </a:r>
          </a:p>
          <a:p>
            <a:pPr marL="285750" indent="-285750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pt-BR" sz="12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Ciclo 2 RH Estratégico</a:t>
            </a:r>
          </a:p>
          <a:p>
            <a:pPr marL="285750" indent="-285750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pt-BR" sz="12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Renda Monitorada</a:t>
            </a:r>
          </a:p>
          <a:p>
            <a:pPr marL="285750" indent="-285750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pt-BR" sz="12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Estudo </a:t>
            </a:r>
            <a:r>
              <a:rPr lang="pt-BR" sz="1200" dirty="0" err="1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tx</a:t>
            </a:r>
            <a:r>
              <a:rPr lang="pt-BR" sz="12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Adm. e risco</a:t>
            </a:r>
          </a:p>
          <a:p>
            <a:pPr marL="285750" indent="-285750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</a:pPr>
            <a:r>
              <a:rPr lang="pt-BR" sz="12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Estudo criptoativos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A2EA1B80-F53D-7609-63BF-41EE7EEA6420}"/>
              </a:ext>
            </a:extLst>
          </p:cNvPr>
          <p:cNvSpPr/>
          <p:nvPr/>
        </p:nvSpPr>
        <p:spPr>
          <a:xfrm>
            <a:off x="1775330" y="2916972"/>
            <a:ext cx="676831" cy="365625"/>
          </a:xfrm>
          <a:prstGeom prst="rect">
            <a:avLst/>
          </a:prstGeom>
          <a:solidFill>
            <a:srgbClr val="2572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2024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CCF95C44-EA5B-8530-C958-1992397DE8AE}"/>
              </a:ext>
            </a:extLst>
          </p:cNvPr>
          <p:cNvSpPr/>
          <p:nvPr/>
        </p:nvSpPr>
        <p:spPr>
          <a:xfrm>
            <a:off x="3047328" y="4402209"/>
            <a:ext cx="676831" cy="365625"/>
          </a:xfrm>
          <a:prstGeom prst="rect">
            <a:avLst/>
          </a:prstGeom>
          <a:noFill/>
          <a:ln>
            <a:solidFill>
              <a:srgbClr val="2572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rgbClr val="257226"/>
                </a:solidFill>
              </a:rPr>
              <a:t>2025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60F39DCC-456A-6F1A-2263-F059FEAAD29B}"/>
              </a:ext>
            </a:extLst>
          </p:cNvPr>
          <p:cNvSpPr/>
          <p:nvPr/>
        </p:nvSpPr>
        <p:spPr>
          <a:xfrm>
            <a:off x="4473946" y="2951331"/>
            <a:ext cx="676831" cy="365625"/>
          </a:xfrm>
          <a:prstGeom prst="rect">
            <a:avLst/>
          </a:prstGeom>
          <a:noFill/>
          <a:ln>
            <a:solidFill>
              <a:srgbClr val="2572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rgbClr val="257226"/>
                </a:solidFill>
              </a:rPr>
              <a:t>2026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75D7B2B9-8C50-6917-3CBA-70D7DB86755B}"/>
              </a:ext>
            </a:extLst>
          </p:cNvPr>
          <p:cNvSpPr/>
          <p:nvPr/>
        </p:nvSpPr>
        <p:spPr>
          <a:xfrm>
            <a:off x="7271126" y="2985441"/>
            <a:ext cx="676831" cy="365625"/>
          </a:xfrm>
          <a:prstGeom prst="rect">
            <a:avLst/>
          </a:prstGeom>
          <a:solidFill>
            <a:srgbClr val="2572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2028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5A2F8CA7-5AAF-42E1-8A54-981F6019207A}"/>
              </a:ext>
            </a:extLst>
          </p:cNvPr>
          <p:cNvSpPr txBox="1"/>
          <p:nvPr/>
        </p:nvSpPr>
        <p:spPr>
          <a:xfrm>
            <a:off x="3664133" y="1584451"/>
            <a:ext cx="2405941" cy="1200329"/>
          </a:xfrm>
          <a:prstGeom prst="rect">
            <a:avLst/>
          </a:prstGeom>
          <a:solidFill>
            <a:srgbClr val="257226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pt-BR"/>
            </a:defPPr>
            <a:lvl1pPr marL="285750" indent="-285750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Noto Sans Kannada Light" panose="020B0402040504020204" pitchFamily="34" charset="0"/>
                <a:ea typeface="Helvetica Neue Medium" panose="02000503000000020004" pitchFamily="2" charset="0"/>
                <a:cs typeface="Noto Sans Kannada Light" panose="020B0402040504020204" pitchFamily="34" charset="0"/>
              </a:defRPr>
            </a:lvl1pPr>
          </a:lstStyle>
          <a:p>
            <a:r>
              <a:rPr lang="pt-BR" sz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Área de </a:t>
            </a:r>
            <a:r>
              <a:rPr lang="pt-BR" sz="12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customer</a:t>
            </a:r>
            <a:r>
              <a:rPr lang="pt-BR" sz="12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success</a:t>
            </a:r>
            <a:r>
              <a:rPr lang="pt-BR" sz="12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implementada</a:t>
            </a:r>
          </a:p>
          <a:p>
            <a:r>
              <a:rPr lang="pt-BR" sz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Inteligência Artificial aplicada à gestão de recursos e ao atendimento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7DA5AAE-58CA-23F0-2700-66215CCB1767}"/>
              </a:ext>
            </a:extLst>
          </p:cNvPr>
          <p:cNvSpPr txBox="1"/>
          <p:nvPr/>
        </p:nvSpPr>
        <p:spPr>
          <a:xfrm>
            <a:off x="1370352" y="4862741"/>
            <a:ext cx="3446682" cy="1200329"/>
          </a:xfrm>
          <a:prstGeom prst="rect">
            <a:avLst/>
          </a:prstGeom>
          <a:solidFill>
            <a:srgbClr val="257226"/>
          </a:solidFill>
          <a:ln>
            <a:solidFill>
              <a:srgbClr val="990099"/>
            </a:solidFill>
          </a:ln>
        </p:spPr>
        <p:txBody>
          <a:bodyPr wrap="square" rtlCol="0">
            <a:spAutoFit/>
          </a:bodyPr>
          <a:lstStyle>
            <a:defPPr>
              <a:defRPr lang="pt-BR"/>
            </a:defPPr>
            <a:lvl1pPr marL="285750" indent="-285750">
              <a:buClr>
                <a:schemeClr val="bg1">
                  <a:lumMod val="95000"/>
                </a:schemeClr>
              </a:buClr>
              <a:buFont typeface="Wingdings" pitchFamily="2" charset="2"/>
              <a:buChar char="§"/>
              <a:defRPr sz="1600">
                <a:solidFill>
                  <a:schemeClr val="bg1">
                    <a:lumMod val="95000"/>
                  </a:schemeClr>
                </a:solidFill>
                <a:latin typeface="Noto Sans Kannada Light" panose="020B0402040504020204" pitchFamily="34" charset="0"/>
                <a:ea typeface="Helvetica Neue Medium" panose="02000503000000020004" pitchFamily="2" charset="0"/>
                <a:cs typeface="Noto Sans Kannada Light" panose="020B0402040504020204" pitchFamily="34" charset="0"/>
              </a:defRPr>
            </a:lvl1pPr>
          </a:lstStyle>
          <a:p>
            <a:pPr>
              <a:buClr>
                <a:schemeClr val="tx2">
                  <a:lumMod val="75000"/>
                </a:schemeClr>
              </a:buClr>
            </a:pPr>
            <a:r>
              <a:rPr lang="pt-BR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Ciência de Dados</a:t>
            </a:r>
          </a:p>
          <a:p>
            <a:r>
              <a:rPr lang="pt-BR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 Novos Planos</a:t>
            </a:r>
          </a:p>
          <a:p>
            <a:r>
              <a:rPr lang="pt-BR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Nova Marca</a:t>
            </a:r>
          </a:p>
          <a:p>
            <a:r>
              <a:rPr lang="pt-BR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NPS</a:t>
            </a:r>
          </a:p>
          <a:p>
            <a:r>
              <a:rPr lang="pt-BR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Novos produtos e serviços</a:t>
            </a:r>
          </a:p>
          <a:p>
            <a:r>
              <a:rPr lang="pt-BR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Ciclo final – RH Estratégico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F69D508E-6B9B-867F-E416-EDA72767331E}"/>
              </a:ext>
            </a:extLst>
          </p:cNvPr>
          <p:cNvSpPr txBox="1"/>
          <p:nvPr/>
        </p:nvSpPr>
        <p:spPr>
          <a:xfrm>
            <a:off x="5027002" y="4934062"/>
            <a:ext cx="2582539" cy="461665"/>
          </a:xfrm>
          <a:prstGeom prst="rect">
            <a:avLst/>
          </a:prstGeom>
          <a:noFill/>
          <a:ln>
            <a:solidFill>
              <a:srgbClr val="257226"/>
            </a:solidFill>
          </a:ln>
        </p:spPr>
        <p:txBody>
          <a:bodyPr wrap="square" rtlCol="0">
            <a:spAutoFit/>
          </a:bodyPr>
          <a:lstStyle>
            <a:defPPr>
              <a:defRPr lang="pt-BR"/>
            </a:defPPr>
            <a:lvl1pPr marL="285750" indent="-285750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Noto Sans Kannada Light" panose="020B0402040504020204" pitchFamily="34" charset="0"/>
                <a:ea typeface="Helvetica Neue Medium" panose="02000503000000020004" pitchFamily="2" charset="0"/>
                <a:cs typeface="Noto Sans Kannada Light" panose="020B0402040504020204" pitchFamily="34" charset="0"/>
              </a:defRPr>
            </a:lvl1pPr>
          </a:lstStyle>
          <a:p>
            <a:r>
              <a:rPr lang="pt-BR" sz="12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Aumento do ticket médio</a:t>
            </a:r>
          </a:p>
          <a:p>
            <a:r>
              <a:rPr lang="pt-BR" sz="12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Retenção de participantes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85D6AF78-EE17-215C-FA2D-ED712FB381B9}"/>
              </a:ext>
            </a:extLst>
          </p:cNvPr>
          <p:cNvSpPr txBox="1"/>
          <p:nvPr/>
        </p:nvSpPr>
        <p:spPr>
          <a:xfrm>
            <a:off x="6546804" y="1747715"/>
            <a:ext cx="2110780" cy="1015663"/>
          </a:xfrm>
          <a:prstGeom prst="rect">
            <a:avLst/>
          </a:prstGeom>
          <a:noFill/>
          <a:ln>
            <a:solidFill>
              <a:srgbClr val="257226"/>
            </a:solidFill>
          </a:ln>
        </p:spPr>
        <p:txBody>
          <a:bodyPr wrap="square" rtlCol="0">
            <a:spAutoFit/>
          </a:bodyPr>
          <a:lstStyle>
            <a:defPPr>
              <a:defRPr lang="pt-BR"/>
            </a:defPPr>
            <a:lvl1pPr marL="285750" indent="-285750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Noto Sans Kannada Light" panose="020B0402040504020204" pitchFamily="34" charset="0"/>
                <a:ea typeface="Helvetica Neue Medium" panose="02000503000000020004" pitchFamily="2" charset="0"/>
                <a:cs typeface="Noto Sans Kannada Light" panose="020B0402040504020204" pitchFamily="34" charset="0"/>
              </a:defRPr>
            </a:lvl1pPr>
          </a:lstStyle>
          <a:p>
            <a:r>
              <a:rPr lang="pt-BR" sz="12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Adesão de 99% dos empregados das patrocinadoras</a:t>
            </a:r>
          </a:p>
          <a:p>
            <a:r>
              <a:rPr lang="pt-BR" sz="12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Reconhecimento da Marca</a:t>
            </a:r>
          </a:p>
        </p:txBody>
      </p:sp>
      <p:cxnSp>
        <p:nvCxnSpPr>
          <p:cNvPr id="30" name="Conector Reto 15">
            <a:extLst>
              <a:ext uri="{FF2B5EF4-FFF2-40B4-BE49-F238E27FC236}">
                <a16:creationId xmlns:a16="http://schemas.microsoft.com/office/drawing/2014/main" id="{66DDBA0D-AA08-E603-8B93-FE606EEEAE81}"/>
              </a:ext>
            </a:extLst>
          </p:cNvPr>
          <p:cNvCxnSpPr/>
          <p:nvPr/>
        </p:nvCxnSpPr>
        <p:spPr>
          <a:xfrm>
            <a:off x="4805842" y="3681887"/>
            <a:ext cx="0" cy="3507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to 16">
            <a:extLst>
              <a:ext uri="{FF2B5EF4-FFF2-40B4-BE49-F238E27FC236}">
                <a16:creationId xmlns:a16="http://schemas.microsoft.com/office/drawing/2014/main" id="{435B35C8-FFA6-F0CD-90EC-624D20A21F43}"/>
              </a:ext>
            </a:extLst>
          </p:cNvPr>
          <p:cNvCxnSpPr/>
          <p:nvPr/>
        </p:nvCxnSpPr>
        <p:spPr>
          <a:xfrm>
            <a:off x="6229408" y="3698956"/>
            <a:ext cx="0" cy="3507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to 17">
            <a:extLst>
              <a:ext uri="{FF2B5EF4-FFF2-40B4-BE49-F238E27FC236}">
                <a16:creationId xmlns:a16="http://schemas.microsoft.com/office/drawing/2014/main" id="{EE57F103-C8E7-FEBB-0F9C-5B18031CCCE1}"/>
              </a:ext>
            </a:extLst>
          </p:cNvPr>
          <p:cNvCxnSpPr/>
          <p:nvPr/>
        </p:nvCxnSpPr>
        <p:spPr>
          <a:xfrm>
            <a:off x="7602194" y="3681887"/>
            <a:ext cx="0" cy="3507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18">
            <a:extLst>
              <a:ext uri="{FF2B5EF4-FFF2-40B4-BE49-F238E27FC236}">
                <a16:creationId xmlns:a16="http://schemas.microsoft.com/office/drawing/2014/main" id="{0593D232-D5D0-122E-9915-61E53DC7F2CA}"/>
              </a:ext>
            </a:extLst>
          </p:cNvPr>
          <p:cNvCxnSpPr/>
          <p:nvPr/>
        </p:nvCxnSpPr>
        <p:spPr>
          <a:xfrm>
            <a:off x="2104687" y="3706349"/>
            <a:ext cx="0" cy="3507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to 20">
            <a:extLst>
              <a:ext uri="{FF2B5EF4-FFF2-40B4-BE49-F238E27FC236}">
                <a16:creationId xmlns:a16="http://schemas.microsoft.com/office/drawing/2014/main" id="{BA3A6F7C-1448-7646-0AE0-058448C11141}"/>
              </a:ext>
            </a:extLst>
          </p:cNvPr>
          <p:cNvCxnSpPr/>
          <p:nvPr/>
        </p:nvCxnSpPr>
        <p:spPr>
          <a:xfrm>
            <a:off x="3387353" y="3678643"/>
            <a:ext cx="0" cy="3507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de Seta Reta 39">
            <a:extLst>
              <a:ext uri="{FF2B5EF4-FFF2-40B4-BE49-F238E27FC236}">
                <a16:creationId xmlns:a16="http://schemas.microsoft.com/office/drawing/2014/main" id="{B261AFF5-D795-2735-09E4-B396D9A6588A}"/>
              </a:ext>
            </a:extLst>
          </p:cNvPr>
          <p:cNvCxnSpPr/>
          <p:nvPr/>
        </p:nvCxnSpPr>
        <p:spPr>
          <a:xfrm>
            <a:off x="1645903" y="3854851"/>
            <a:ext cx="6662494" cy="0"/>
          </a:xfrm>
          <a:prstGeom prst="straightConnector1">
            <a:avLst/>
          </a:prstGeom>
          <a:ln w="76200">
            <a:solidFill>
              <a:srgbClr val="84BD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tângulo 41">
            <a:extLst>
              <a:ext uri="{FF2B5EF4-FFF2-40B4-BE49-F238E27FC236}">
                <a16:creationId xmlns:a16="http://schemas.microsoft.com/office/drawing/2014/main" id="{1A871461-A1E6-5F48-DF00-F8C82455B0D3}"/>
              </a:ext>
            </a:extLst>
          </p:cNvPr>
          <p:cNvSpPr/>
          <p:nvPr/>
        </p:nvSpPr>
        <p:spPr>
          <a:xfrm>
            <a:off x="5900483" y="4403768"/>
            <a:ext cx="676831" cy="365625"/>
          </a:xfrm>
          <a:prstGeom prst="rect">
            <a:avLst/>
          </a:prstGeom>
          <a:solidFill>
            <a:srgbClr val="2572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2027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CAF016DC-3358-8DBE-B1F9-307D52FA9225}"/>
              </a:ext>
            </a:extLst>
          </p:cNvPr>
          <p:cNvGrpSpPr/>
          <p:nvPr/>
        </p:nvGrpSpPr>
        <p:grpSpPr>
          <a:xfrm>
            <a:off x="0" y="6111043"/>
            <a:ext cx="12214157" cy="763384"/>
            <a:chOff x="-29211" y="12188349"/>
            <a:chExt cx="24442422" cy="1527650"/>
          </a:xfrm>
        </p:grpSpPr>
        <p:sp>
          <p:nvSpPr>
            <p:cNvPr id="9" name="Forma Livre: Forma 8">
              <a:extLst>
                <a:ext uri="{FF2B5EF4-FFF2-40B4-BE49-F238E27FC236}">
                  <a16:creationId xmlns:a16="http://schemas.microsoft.com/office/drawing/2014/main" id="{A0166502-F1AC-1C31-7DAB-BF3D492B4A5B}"/>
                </a:ext>
              </a:extLst>
            </p:cNvPr>
            <p:cNvSpPr/>
            <p:nvPr/>
          </p:nvSpPr>
          <p:spPr>
            <a:xfrm>
              <a:off x="-29211" y="12773948"/>
              <a:ext cx="24442422" cy="942051"/>
            </a:xfrm>
            <a:custGeom>
              <a:avLst/>
              <a:gdLst>
                <a:gd name="connsiteX0" fmla="*/ 0 w 24442422"/>
                <a:gd name="connsiteY0" fmla="*/ 0 h 942051"/>
                <a:gd name="connsiteX1" fmla="*/ 24442422 w 24442422"/>
                <a:gd name="connsiteY1" fmla="*/ 0 h 942051"/>
                <a:gd name="connsiteX2" fmla="*/ 24442422 w 24442422"/>
                <a:gd name="connsiteY2" fmla="*/ 942051 h 942051"/>
                <a:gd name="connsiteX3" fmla="*/ 0 w 24442422"/>
                <a:gd name="connsiteY3" fmla="*/ 942051 h 9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42422" h="942051">
                  <a:moveTo>
                    <a:pt x="0" y="0"/>
                  </a:moveTo>
                  <a:lnTo>
                    <a:pt x="24442422" y="0"/>
                  </a:lnTo>
                  <a:lnTo>
                    <a:pt x="24442422" y="942051"/>
                  </a:lnTo>
                  <a:lnTo>
                    <a:pt x="0" y="942051"/>
                  </a:lnTo>
                  <a:close/>
                </a:path>
              </a:pathLst>
            </a:custGeom>
            <a:solidFill>
              <a:srgbClr val="25722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grpSp>
          <p:nvGrpSpPr>
            <p:cNvPr id="11" name="Agrupar 10">
              <a:extLst>
                <a:ext uri="{FF2B5EF4-FFF2-40B4-BE49-F238E27FC236}">
                  <a16:creationId xmlns:a16="http://schemas.microsoft.com/office/drawing/2014/main" id="{5D557EBE-D1BA-0119-3B96-B61BA8284A04}"/>
                </a:ext>
              </a:extLst>
            </p:cNvPr>
            <p:cNvGrpSpPr/>
            <p:nvPr/>
          </p:nvGrpSpPr>
          <p:grpSpPr>
            <a:xfrm>
              <a:off x="21006293" y="12188349"/>
              <a:ext cx="3023094" cy="1123078"/>
              <a:chOff x="17983199" y="8310625"/>
              <a:chExt cx="3023094" cy="1123078"/>
            </a:xfrm>
          </p:grpSpPr>
          <p:sp>
            <p:nvSpPr>
              <p:cNvPr id="14" name="Retângulo 13">
                <a:extLst>
                  <a:ext uri="{FF2B5EF4-FFF2-40B4-BE49-F238E27FC236}">
                    <a16:creationId xmlns:a16="http://schemas.microsoft.com/office/drawing/2014/main" id="{38B6928D-73B6-FE61-C0CD-8C2137EDDA38}"/>
                  </a:ext>
                </a:extLst>
              </p:cNvPr>
              <p:cNvSpPr/>
              <p:nvPr/>
            </p:nvSpPr>
            <p:spPr>
              <a:xfrm>
                <a:off x="17983199" y="8310625"/>
                <a:ext cx="3023094" cy="1123078"/>
              </a:xfrm>
              <a:prstGeom prst="rect">
                <a:avLst/>
              </a:prstGeom>
              <a:solidFill>
                <a:srgbClr val="84BD0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0" tIns="0" rIns="0" bIns="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32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 Medium"/>
                </a:endParaRPr>
              </a:p>
            </p:txBody>
          </p:sp>
          <p:pic>
            <p:nvPicPr>
              <p:cNvPr id="16" name="Gráfico 15">
                <a:extLst>
                  <a:ext uri="{FF2B5EF4-FFF2-40B4-BE49-F238E27FC236}">
                    <a16:creationId xmlns:a16="http://schemas.microsoft.com/office/drawing/2014/main" id="{692B8863-B27B-B3A9-AA3F-339CA07657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8366033" y="8522120"/>
                <a:ext cx="2257425" cy="700088"/>
              </a:xfrm>
              <a:prstGeom prst="rect">
                <a:avLst/>
              </a:prstGeom>
            </p:spPr>
          </p:pic>
        </p:grpSp>
      </p:grpSp>
      <p:sp>
        <p:nvSpPr>
          <p:cNvPr id="19" name="Retângulo">
            <a:extLst>
              <a:ext uri="{FF2B5EF4-FFF2-40B4-BE49-F238E27FC236}">
                <a16:creationId xmlns:a16="http://schemas.microsoft.com/office/drawing/2014/main" id="{2D905AE7-CF14-8711-ADA6-29879535AEB4}"/>
              </a:ext>
            </a:extLst>
          </p:cNvPr>
          <p:cNvSpPr/>
          <p:nvPr/>
        </p:nvSpPr>
        <p:spPr>
          <a:xfrm>
            <a:off x="278847" y="218836"/>
            <a:ext cx="5068191" cy="549923"/>
          </a:xfrm>
          <a:prstGeom prst="rect">
            <a:avLst/>
          </a:prstGeom>
          <a:solidFill>
            <a:srgbClr val="84BD0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Box 26">
            <a:extLst>
              <a:ext uri="{FF2B5EF4-FFF2-40B4-BE49-F238E27FC236}">
                <a16:creationId xmlns:a16="http://schemas.microsoft.com/office/drawing/2014/main" id="{03608DF1-B83A-4CF7-E7D5-FB30C5EC4E0D}"/>
              </a:ext>
            </a:extLst>
          </p:cNvPr>
          <p:cNvSpPr txBox="1"/>
          <p:nvPr/>
        </p:nvSpPr>
        <p:spPr>
          <a:xfrm>
            <a:off x="571316" y="153935"/>
            <a:ext cx="6564735" cy="4859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LINHA AXIAL</a:t>
            </a:r>
          </a:p>
        </p:txBody>
      </p:sp>
    </p:spTree>
    <p:extLst>
      <p:ext uri="{BB962C8B-B14F-4D97-AF65-F5344CB8AC3E}">
        <p14:creationId xmlns:p14="http://schemas.microsoft.com/office/powerpoint/2010/main" val="23902127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A60492DC-5F93-E98B-4E65-72877D42D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98" y="1561452"/>
            <a:ext cx="11252151" cy="4299602"/>
          </a:xfrm>
          <a:prstGeom prst="rect">
            <a:avLst/>
          </a:prstGeom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E0B06C67-25F5-546F-D563-106ABB5BE2F4}"/>
              </a:ext>
            </a:extLst>
          </p:cNvPr>
          <p:cNvGrpSpPr/>
          <p:nvPr/>
        </p:nvGrpSpPr>
        <p:grpSpPr>
          <a:xfrm>
            <a:off x="0" y="6111043"/>
            <a:ext cx="12214157" cy="763384"/>
            <a:chOff x="-29211" y="12188349"/>
            <a:chExt cx="24442422" cy="1527650"/>
          </a:xfrm>
        </p:grpSpPr>
        <p:sp>
          <p:nvSpPr>
            <p:cNvPr id="9" name="Forma Livre: Forma 8">
              <a:extLst>
                <a:ext uri="{FF2B5EF4-FFF2-40B4-BE49-F238E27FC236}">
                  <a16:creationId xmlns:a16="http://schemas.microsoft.com/office/drawing/2014/main" id="{53A1D189-F889-F355-4D39-CC412AA083F7}"/>
                </a:ext>
              </a:extLst>
            </p:cNvPr>
            <p:cNvSpPr/>
            <p:nvPr/>
          </p:nvSpPr>
          <p:spPr>
            <a:xfrm>
              <a:off x="-29211" y="12773948"/>
              <a:ext cx="24442422" cy="942051"/>
            </a:xfrm>
            <a:custGeom>
              <a:avLst/>
              <a:gdLst>
                <a:gd name="connsiteX0" fmla="*/ 0 w 24442422"/>
                <a:gd name="connsiteY0" fmla="*/ 0 h 942051"/>
                <a:gd name="connsiteX1" fmla="*/ 24442422 w 24442422"/>
                <a:gd name="connsiteY1" fmla="*/ 0 h 942051"/>
                <a:gd name="connsiteX2" fmla="*/ 24442422 w 24442422"/>
                <a:gd name="connsiteY2" fmla="*/ 942051 h 942051"/>
                <a:gd name="connsiteX3" fmla="*/ 0 w 24442422"/>
                <a:gd name="connsiteY3" fmla="*/ 942051 h 9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42422" h="942051">
                  <a:moveTo>
                    <a:pt x="0" y="0"/>
                  </a:moveTo>
                  <a:lnTo>
                    <a:pt x="24442422" y="0"/>
                  </a:lnTo>
                  <a:lnTo>
                    <a:pt x="24442422" y="942051"/>
                  </a:lnTo>
                  <a:lnTo>
                    <a:pt x="0" y="942051"/>
                  </a:lnTo>
                  <a:close/>
                </a:path>
              </a:pathLst>
            </a:custGeom>
            <a:solidFill>
              <a:srgbClr val="25722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B9C43327-DF6C-9319-73B3-17094E0FE89A}"/>
                </a:ext>
              </a:extLst>
            </p:cNvPr>
            <p:cNvGrpSpPr/>
            <p:nvPr/>
          </p:nvGrpSpPr>
          <p:grpSpPr>
            <a:xfrm>
              <a:off x="21006293" y="12188349"/>
              <a:ext cx="3023094" cy="1123078"/>
              <a:chOff x="17983199" y="8310625"/>
              <a:chExt cx="3023094" cy="1123078"/>
            </a:xfrm>
          </p:grpSpPr>
          <p:sp>
            <p:nvSpPr>
              <p:cNvPr id="13" name="Retângulo 12">
                <a:extLst>
                  <a:ext uri="{FF2B5EF4-FFF2-40B4-BE49-F238E27FC236}">
                    <a16:creationId xmlns:a16="http://schemas.microsoft.com/office/drawing/2014/main" id="{F9A44A2D-8D31-8E3B-ECA7-A240FD3C5AFD}"/>
                  </a:ext>
                </a:extLst>
              </p:cNvPr>
              <p:cNvSpPr/>
              <p:nvPr/>
            </p:nvSpPr>
            <p:spPr>
              <a:xfrm>
                <a:off x="17983199" y="8310625"/>
                <a:ext cx="3023094" cy="1123078"/>
              </a:xfrm>
              <a:prstGeom prst="rect">
                <a:avLst/>
              </a:prstGeom>
              <a:solidFill>
                <a:srgbClr val="84BD0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0" tIns="0" rIns="0" bIns="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32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 Medium"/>
                </a:endParaRPr>
              </a:p>
            </p:txBody>
          </p:sp>
          <p:pic>
            <p:nvPicPr>
              <p:cNvPr id="14" name="Gráfico 13">
                <a:extLst>
                  <a:ext uri="{FF2B5EF4-FFF2-40B4-BE49-F238E27FC236}">
                    <a16:creationId xmlns:a16="http://schemas.microsoft.com/office/drawing/2014/main" id="{2E9CB578-FB81-CCE1-4621-0AC8158F86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8366033" y="8522120"/>
                <a:ext cx="2257425" cy="700088"/>
              </a:xfrm>
              <a:prstGeom prst="rect">
                <a:avLst/>
              </a:prstGeom>
            </p:spPr>
          </p:pic>
        </p:grpSp>
      </p:grpSp>
      <p:sp>
        <p:nvSpPr>
          <p:cNvPr id="15" name="Retângulo">
            <a:extLst>
              <a:ext uri="{FF2B5EF4-FFF2-40B4-BE49-F238E27FC236}">
                <a16:creationId xmlns:a16="http://schemas.microsoft.com/office/drawing/2014/main" id="{7B5EB32C-E6AC-5A93-EF78-E28E244E0A0B}"/>
              </a:ext>
            </a:extLst>
          </p:cNvPr>
          <p:cNvSpPr/>
          <p:nvPr/>
        </p:nvSpPr>
        <p:spPr>
          <a:xfrm>
            <a:off x="278847" y="218836"/>
            <a:ext cx="7373237" cy="549923"/>
          </a:xfrm>
          <a:prstGeom prst="rect">
            <a:avLst/>
          </a:prstGeom>
          <a:solidFill>
            <a:srgbClr val="84BD0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Box 26">
            <a:extLst>
              <a:ext uri="{FF2B5EF4-FFF2-40B4-BE49-F238E27FC236}">
                <a16:creationId xmlns:a16="http://schemas.microsoft.com/office/drawing/2014/main" id="{03608DF1-B83A-4CF7-E7D5-FB30C5EC4E0D}"/>
              </a:ext>
            </a:extLst>
          </p:cNvPr>
          <p:cNvSpPr txBox="1"/>
          <p:nvPr/>
        </p:nvSpPr>
        <p:spPr>
          <a:xfrm>
            <a:off x="437064" y="200377"/>
            <a:ext cx="8454272" cy="16507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CONSOLIDAÇÃO DOS PROJETOS ESTRATÉGICOS 2024</a:t>
            </a:r>
          </a:p>
          <a:p>
            <a:pPr>
              <a:lnSpc>
                <a:spcPts val="4480"/>
              </a:lnSpc>
            </a:pPr>
            <a:r>
              <a:rPr lang="en-US" sz="2000" b="1" dirty="0">
                <a:solidFill>
                  <a:srgbClr val="25722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EXECUÇÃO ESTRATÉGICA PE2024</a:t>
            </a:r>
          </a:p>
          <a:p>
            <a:pPr>
              <a:lnSpc>
                <a:spcPts val="4480"/>
              </a:lnSpc>
            </a:pPr>
            <a:endParaRPr lang="en-US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315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41CFBD13-94D1-1CA6-D8CA-AB62D117D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421" y="1281884"/>
            <a:ext cx="11412639" cy="4360927"/>
          </a:xfrm>
          <a:prstGeom prst="rect">
            <a:avLst/>
          </a:prstGeom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FE2C1373-ABC3-CCC9-060F-5725607EE416}"/>
              </a:ext>
            </a:extLst>
          </p:cNvPr>
          <p:cNvGrpSpPr/>
          <p:nvPr/>
        </p:nvGrpSpPr>
        <p:grpSpPr>
          <a:xfrm>
            <a:off x="0" y="6111043"/>
            <a:ext cx="12214157" cy="763384"/>
            <a:chOff x="-29211" y="12188349"/>
            <a:chExt cx="24442422" cy="1527650"/>
          </a:xfrm>
        </p:grpSpPr>
        <p:sp>
          <p:nvSpPr>
            <p:cNvPr id="9" name="Forma Livre: Forma 8">
              <a:extLst>
                <a:ext uri="{FF2B5EF4-FFF2-40B4-BE49-F238E27FC236}">
                  <a16:creationId xmlns:a16="http://schemas.microsoft.com/office/drawing/2014/main" id="{A6384B63-D72F-D84A-D717-2AF8BCED8B12}"/>
                </a:ext>
              </a:extLst>
            </p:cNvPr>
            <p:cNvSpPr/>
            <p:nvPr/>
          </p:nvSpPr>
          <p:spPr>
            <a:xfrm>
              <a:off x="-29211" y="12773948"/>
              <a:ext cx="24442422" cy="942051"/>
            </a:xfrm>
            <a:custGeom>
              <a:avLst/>
              <a:gdLst>
                <a:gd name="connsiteX0" fmla="*/ 0 w 24442422"/>
                <a:gd name="connsiteY0" fmla="*/ 0 h 942051"/>
                <a:gd name="connsiteX1" fmla="*/ 24442422 w 24442422"/>
                <a:gd name="connsiteY1" fmla="*/ 0 h 942051"/>
                <a:gd name="connsiteX2" fmla="*/ 24442422 w 24442422"/>
                <a:gd name="connsiteY2" fmla="*/ 942051 h 942051"/>
                <a:gd name="connsiteX3" fmla="*/ 0 w 24442422"/>
                <a:gd name="connsiteY3" fmla="*/ 942051 h 9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42422" h="942051">
                  <a:moveTo>
                    <a:pt x="0" y="0"/>
                  </a:moveTo>
                  <a:lnTo>
                    <a:pt x="24442422" y="0"/>
                  </a:lnTo>
                  <a:lnTo>
                    <a:pt x="24442422" y="942051"/>
                  </a:lnTo>
                  <a:lnTo>
                    <a:pt x="0" y="942051"/>
                  </a:lnTo>
                  <a:close/>
                </a:path>
              </a:pathLst>
            </a:custGeom>
            <a:solidFill>
              <a:srgbClr val="25722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66BCA3C7-F4E5-156D-5F35-C8E75A493965}"/>
                </a:ext>
              </a:extLst>
            </p:cNvPr>
            <p:cNvGrpSpPr/>
            <p:nvPr/>
          </p:nvGrpSpPr>
          <p:grpSpPr>
            <a:xfrm>
              <a:off x="21006293" y="12188349"/>
              <a:ext cx="3023094" cy="1123078"/>
              <a:chOff x="17983199" y="8310625"/>
              <a:chExt cx="3023094" cy="1123078"/>
            </a:xfrm>
          </p:grpSpPr>
          <p:sp>
            <p:nvSpPr>
              <p:cNvPr id="13" name="Retângulo 12">
                <a:extLst>
                  <a:ext uri="{FF2B5EF4-FFF2-40B4-BE49-F238E27FC236}">
                    <a16:creationId xmlns:a16="http://schemas.microsoft.com/office/drawing/2014/main" id="{04E996BA-1C24-AFC3-1884-918817E6D857}"/>
                  </a:ext>
                </a:extLst>
              </p:cNvPr>
              <p:cNvSpPr/>
              <p:nvPr/>
            </p:nvSpPr>
            <p:spPr>
              <a:xfrm>
                <a:off x="17983199" y="8310625"/>
                <a:ext cx="3023094" cy="1123078"/>
              </a:xfrm>
              <a:prstGeom prst="rect">
                <a:avLst/>
              </a:prstGeom>
              <a:solidFill>
                <a:srgbClr val="84BD0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0" tIns="0" rIns="0" bIns="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32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 Medium"/>
                </a:endParaRPr>
              </a:p>
            </p:txBody>
          </p:sp>
          <p:pic>
            <p:nvPicPr>
              <p:cNvPr id="14" name="Gráfico 13">
                <a:extLst>
                  <a:ext uri="{FF2B5EF4-FFF2-40B4-BE49-F238E27FC236}">
                    <a16:creationId xmlns:a16="http://schemas.microsoft.com/office/drawing/2014/main" id="{AC1A562B-4838-5333-E827-F87327ED70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8366033" y="8522120"/>
                <a:ext cx="2257425" cy="700088"/>
              </a:xfrm>
              <a:prstGeom prst="rect">
                <a:avLst/>
              </a:prstGeom>
            </p:spPr>
          </p:pic>
        </p:grpSp>
      </p:grpSp>
      <p:sp>
        <p:nvSpPr>
          <p:cNvPr id="15" name="Retângulo">
            <a:extLst>
              <a:ext uri="{FF2B5EF4-FFF2-40B4-BE49-F238E27FC236}">
                <a16:creationId xmlns:a16="http://schemas.microsoft.com/office/drawing/2014/main" id="{5842C104-7C14-10E0-EBA0-0C3D71C08B93}"/>
              </a:ext>
            </a:extLst>
          </p:cNvPr>
          <p:cNvSpPr/>
          <p:nvPr/>
        </p:nvSpPr>
        <p:spPr>
          <a:xfrm>
            <a:off x="278847" y="218836"/>
            <a:ext cx="7481521" cy="549923"/>
          </a:xfrm>
          <a:prstGeom prst="rect">
            <a:avLst/>
          </a:prstGeom>
          <a:solidFill>
            <a:srgbClr val="84BD0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Box 26">
            <a:extLst>
              <a:ext uri="{FF2B5EF4-FFF2-40B4-BE49-F238E27FC236}">
                <a16:creationId xmlns:a16="http://schemas.microsoft.com/office/drawing/2014/main" id="{03608DF1-B83A-4CF7-E7D5-FB30C5EC4E0D}"/>
              </a:ext>
            </a:extLst>
          </p:cNvPr>
          <p:cNvSpPr txBox="1"/>
          <p:nvPr/>
        </p:nvSpPr>
        <p:spPr>
          <a:xfrm>
            <a:off x="439761" y="151788"/>
            <a:ext cx="7159692" cy="10630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CONSOLIDAÇÃO DOS PROJETOS OPERACIONAIS 2024</a:t>
            </a:r>
          </a:p>
          <a:p>
            <a:pPr>
              <a:lnSpc>
                <a:spcPts val="4480"/>
              </a:lnSpc>
            </a:pPr>
            <a:endParaRPr lang="en-US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127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F25C0025-695A-4B28-AAB6-FA74A4A29E9D}"/>
              </a:ext>
            </a:extLst>
          </p:cNvPr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52FAED64-D167-3DAF-EFC4-B464BF2459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1202953" y="1980361"/>
            <a:ext cx="1000125" cy="200025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FEF47D72-E5A5-5B68-9C3B-1F539D8CB7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35889" y="-32149"/>
            <a:ext cx="1866900" cy="2000250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09246D77-F0D9-286A-A363-F7CFD3296C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08990" y="5839326"/>
            <a:ext cx="1866900" cy="1078046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6486541D-9604-036A-69DE-52AA40F2AE95}"/>
              </a:ext>
            </a:extLst>
          </p:cNvPr>
          <p:cNvSpPr/>
          <p:nvPr/>
        </p:nvSpPr>
        <p:spPr>
          <a:xfrm>
            <a:off x="11277493" y="4650489"/>
            <a:ext cx="925585" cy="900787"/>
          </a:xfrm>
          <a:prstGeom prst="rect">
            <a:avLst/>
          </a:prstGeom>
          <a:solidFill>
            <a:srgbClr val="2572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84BD00"/>
              </a:solidFill>
            </a:endParaRPr>
          </a:p>
        </p:txBody>
      </p:sp>
      <p:sp>
        <p:nvSpPr>
          <p:cNvPr id="5" name="TextBox 24">
            <a:extLst>
              <a:ext uri="{FF2B5EF4-FFF2-40B4-BE49-F238E27FC236}">
                <a16:creationId xmlns:a16="http://schemas.microsoft.com/office/drawing/2014/main" id="{B72D4589-E545-0EDC-EBC2-24EBFDFDB182}"/>
              </a:ext>
            </a:extLst>
          </p:cNvPr>
          <p:cNvSpPr txBox="1"/>
          <p:nvPr/>
        </p:nvSpPr>
        <p:spPr>
          <a:xfrm>
            <a:off x="381772" y="858188"/>
            <a:ext cx="10714449" cy="54932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pt-BR" sz="1500" spc="-58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Prévia de RAP ZERO realizada com diretor-presidente + diretor </a:t>
            </a:r>
            <a:r>
              <a:rPr lang="pt-BR" sz="1500" spc="-58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sponsor</a:t>
            </a:r>
            <a:r>
              <a:rPr lang="pt-BR" sz="1500" spc="-58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 apresentação realizada pelo responsável pelo projeto.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BR" sz="1500" spc="-58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Prévias de </a:t>
            </a:r>
            <a:r>
              <a:rPr lang="pt-BR" sz="1500" spc="-58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RAPs</a:t>
            </a:r>
            <a:r>
              <a:rPr lang="pt-BR" sz="1500" spc="-58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mensais realizadas com presidente + </a:t>
            </a:r>
            <a:r>
              <a:rPr lang="pt-BR" sz="1500" spc="-58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sponsor</a:t>
            </a:r>
            <a:r>
              <a:rPr lang="pt-BR" sz="1500" spc="-58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do projeto, facultada a participação do gestor. Alterar o apresentador da prévia de RAP sempre que possível.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BR" sz="1500" spc="-58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Chamada semanal de identificação de entraves: 15 minutos a cada semana para oportunizar que os responsáveis por projetos apontem entraves. A PMO agendará reuniões, quando necessário, para apoiar na solução.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BR" sz="15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Busca e contratação de sistema de gestão de projetos.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BR" sz="1500" spc="-58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Painel de Gestão à vista disponibilizado atualizado mensalmente na intranet e no painel da copa nas 3 unidades;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BR" sz="1500" spc="-58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Reunião quadrimestral de análise crítica da execução estratégica, 100% presencial.</a:t>
            </a:r>
            <a:endParaRPr lang="pt-BR" sz="15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BR" sz="1500" spc="-58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Apresentação do acompanhamento do PE ao CD quadrimestralmente. Em seguida, apresentação também à equipe;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BR" sz="15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Redução dos projetos em acompanhamento no PE, passando os projetos operacionais para um acompanhamento à parte. Seus reportes serão realizados nas reuniões de gestores (primeira de cada mês). A PMO do PE será PMO dos projetos operacionais também, exceto daqueles que já estão com o Elias.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BR" sz="1500" spc="-58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Faz-se necessário que cada gestor busque apresentar seu projeto na RAP de forma mais gerencial, com foco no que  precisa ser dito naquele ambiente e para aqueles interlocutores.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BR" sz="1500" spc="-58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Redigir Normativo para descrever todo o processo.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1861B07E-A26A-2E86-AE09-D4CADFFF47F6}"/>
              </a:ext>
            </a:extLst>
          </p:cNvPr>
          <p:cNvGrpSpPr/>
          <p:nvPr/>
        </p:nvGrpSpPr>
        <p:grpSpPr>
          <a:xfrm>
            <a:off x="0" y="6111043"/>
            <a:ext cx="12214157" cy="763384"/>
            <a:chOff x="-29211" y="12188349"/>
            <a:chExt cx="24442422" cy="1527650"/>
          </a:xfrm>
        </p:grpSpPr>
        <p:sp>
          <p:nvSpPr>
            <p:cNvPr id="4" name="Forma Livre: Forma 3">
              <a:extLst>
                <a:ext uri="{FF2B5EF4-FFF2-40B4-BE49-F238E27FC236}">
                  <a16:creationId xmlns:a16="http://schemas.microsoft.com/office/drawing/2014/main" id="{DDF2F3A3-BC58-6A04-4439-AD6DF7B4992D}"/>
                </a:ext>
              </a:extLst>
            </p:cNvPr>
            <p:cNvSpPr/>
            <p:nvPr/>
          </p:nvSpPr>
          <p:spPr>
            <a:xfrm>
              <a:off x="-29211" y="12773948"/>
              <a:ext cx="24442422" cy="942051"/>
            </a:xfrm>
            <a:custGeom>
              <a:avLst/>
              <a:gdLst>
                <a:gd name="connsiteX0" fmla="*/ 0 w 24442422"/>
                <a:gd name="connsiteY0" fmla="*/ 0 h 942051"/>
                <a:gd name="connsiteX1" fmla="*/ 24442422 w 24442422"/>
                <a:gd name="connsiteY1" fmla="*/ 0 h 942051"/>
                <a:gd name="connsiteX2" fmla="*/ 24442422 w 24442422"/>
                <a:gd name="connsiteY2" fmla="*/ 942051 h 942051"/>
                <a:gd name="connsiteX3" fmla="*/ 0 w 24442422"/>
                <a:gd name="connsiteY3" fmla="*/ 942051 h 9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42422" h="942051">
                  <a:moveTo>
                    <a:pt x="0" y="0"/>
                  </a:moveTo>
                  <a:lnTo>
                    <a:pt x="24442422" y="0"/>
                  </a:lnTo>
                  <a:lnTo>
                    <a:pt x="24442422" y="942051"/>
                  </a:lnTo>
                  <a:lnTo>
                    <a:pt x="0" y="942051"/>
                  </a:lnTo>
                  <a:close/>
                </a:path>
              </a:pathLst>
            </a:custGeom>
            <a:solidFill>
              <a:srgbClr val="25722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grpSp>
          <p:nvGrpSpPr>
            <p:cNvPr id="6" name="Agrupar 5">
              <a:extLst>
                <a:ext uri="{FF2B5EF4-FFF2-40B4-BE49-F238E27FC236}">
                  <a16:creationId xmlns:a16="http://schemas.microsoft.com/office/drawing/2014/main" id="{7D90FD7E-C97C-8B05-C84C-E9E3BBDE4C45}"/>
                </a:ext>
              </a:extLst>
            </p:cNvPr>
            <p:cNvGrpSpPr/>
            <p:nvPr/>
          </p:nvGrpSpPr>
          <p:grpSpPr>
            <a:xfrm>
              <a:off x="21006293" y="12188349"/>
              <a:ext cx="3023094" cy="1123078"/>
              <a:chOff x="17983199" y="8310625"/>
              <a:chExt cx="3023094" cy="1123078"/>
            </a:xfrm>
          </p:grpSpPr>
          <p:sp>
            <p:nvSpPr>
              <p:cNvPr id="7" name="Retângulo 6">
                <a:extLst>
                  <a:ext uri="{FF2B5EF4-FFF2-40B4-BE49-F238E27FC236}">
                    <a16:creationId xmlns:a16="http://schemas.microsoft.com/office/drawing/2014/main" id="{5C96926E-7730-2BBF-46D1-1079EA871E4C}"/>
                  </a:ext>
                </a:extLst>
              </p:cNvPr>
              <p:cNvSpPr/>
              <p:nvPr/>
            </p:nvSpPr>
            <p:spPr>
              <a:xfrm>
                <a:off x="17983199" y="8310625"/>
                <a:ext cx="3023094" cy="1123078"/>
              </a:xfrm>
              <a:prstGeom prst="rect">
                <a:avLst/>
              </a:prstGeom>
              <a:solidFill>
                <a:srgbClr val="84BD0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0" tIns="0" rIns="0" bIns="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32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 Medium"/>
                </a:endParaRPr>
              </a:p>
            </p:txBody>
          </p:sp>
          <p:pic>
            <p:nvPicPr>
              <p:cNvPr id="8" name="Gráfico 7">
                <a:extLst>
                  <a:ext uri="{FF2B5EF4-FFF2-40B4-BE49-F238E27FC236}">
                    <a16:creationId xmlns:a16="http://schemas.microsoft.com/office/drawing/2014/main" id="{3F09C48B-9830-59FB-5330-31DDBBA1CE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8366033" y="8522120"/>
                <a:ext cx="2257425" cy="700088"/>
              </a:xfrm>
              <a:prstGeom prst="rect">
                <a:avLst/>
              </a:prstGeom>
            </p:spPr>
          </p:pic>
        </p:grpSp>
      </p:grpSp>
      <p:sp>
        <p:nvSpPr>
          <p:cNvPr id="9" name="Retângulo">
            <a:extLst>
              <a:ext uri="{FF2B5EF4-FFF2-40B4-BE49-F238E27FC236}">
                <a16:creationId xmlns:a16="http://schemas.microsoft.com/office/drawing/2014/main" id="{367C2B78-26DC-2937-9283-14BEAECCB028}"/>
              </a:ext>
            </a:extLst>
          </p:cNvPr>
          <p:cNvSpPr/>
          <p:nvPr/>
        </p:nvSpPr>
        <p:spPr>
          <a:xfrm>
            <a:off x="278847" y="218836"/>
            <a:ext cx="6579153" cy="549923"/>
          </a:xfrm>
          <a:prstGeom prst="rect">
            <a:avLst/>
          </a:prstGeom>
          <a:solidFill>
            <a:srgbClr val="84BD0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9F24B5E-53E5-8FF3-B210-7BD76DC4B7A7}"/>
              </a:ext>
            </a:extLst>
          </p:cNvPr>
          <p:cNvSpPr txBox="1"/>
          <p:nvPr/>
        </p:nvSpPr>
        <p:spPr>
          <a:xfrm>
            <a:off x="551965" y="113149"/>
            <a:ext cx="11110225" cy="57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480"/>
              </a:lnSpc>
            </a:pPr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MUDANÇAS NO RITO DE EXECUÇÃO – PE2024</a:t>
            </a:r>
          </a:p>
        </p:txBody>
      </p:sp>
    </p:spTree>
    <p:extLst>
      <p:ext uri="{BB962C8B-B14F-4D97-AF65-F5344CB8AC3E}">
        <p14:creationId xmlns:p14="http://schemas.microsoft.com/office/powerpoint/2010/main" val="2112303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aixaDeTexto 30">
            <a:extLst>
              <a:ext uri="{FF2B5EF4-FFF2-40B4-BE49-F238E27FC236}">
                <a16:creationId xmlns:a16="http://schemas.microsoft.com/office/drawing/2014/main" id="{3D96D1C7-57B0-ABFA-DAB6-578E4E456499}"/>
              </a:ext>
            </a:extLst>
          </p:cNvPr>
          <p:cNvSpPr txBox="1"/>
          <p:nvPr/>
        </p:nvSpPr>
        <p:spPr>
          <a:xfrm>
            <a:off x="3080335" y="1704373"/>
            <a:ext cx="1842848" cy="755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0648CA0-0AB0-7EAE-F439-D0A09BBE9D04}"/>
              </a:ext>
            </a:extLst>
          </p:cNvPr>
          <p:cNvSpPr/>
          <p:nvPr/>
        </p:nvSpPr>
        <p:spPr>
          <a:xfrm>
            <a:off x="647114" y="1004861"/>
            <a:ext cx="11019411" cy="5132922"/>
          </a:xfrm>
          <a:prstGeom prst="rect">
            <a:avLst/>
          </a:prstGeom>
          <a:solidFill>
            <a:srgbClr val="84BD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Pentágono 5">
            <a:extLst>
              <a:ext uri="{FF2B5EF4-FFF2-40B4-BE49-F238E27FC236}">
                <a16:creationId xmlns:a16="http://schemas.microsoft.com/office/drawing/2014/main" id="{A6E19532-1D80-2331-F6F0-EA8179A3357F}"/>
              </a:ext>
            </a:extLst>
          </p:cNvPr>
          <p:cNvSpPr/>
          <p:nvPr/>
        </p:nvSpPr>
        <p:spPr>
          <a:xfrm>
            <a:off x="525462" y="1273125"/>
            <a:ext cx="2487369" cy="855785"/>
          </a:xfrm>
          <a:prstGeom prst="homePlate">
            <a:avLst/>
          </a:prstGeom>
          <a:solidFill>
            <a:srgbClr val="2572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 FORMAÇÃO DO PATRIMÔNIO</a:t>
            </a:r>
          </a:p>
        </p:txBody>
      </p:sp>
      <p:sp>
        <p:nvSpPr>
          <p:cNvPr id="11" name="Pentágono 6">
            <a:extLst>
              <a:ext uri="{FF2B5EF4-FFF2-40B4-BE49-F238E27FC236}">
                <a16:creationId xmlns:a16="http://schemas.microsoft.com/office/drawing/2014/main" id="{3C875778-91FE-C3EF-B23F-30CDC4EEF612}"/>
              </a:ext>
            </a:extLst>
          </p:cNvPr>
          <p:cNvSpPr/>
          <p:nvPr/>
        </p:nvSpPr>
        <p:spPr>
          <a:xfrm>
            <a:off x="525462" y="2834062"/>
            <a:ext cx="2554873" cy="855785"/>
          </a:xfrm>
          <a:prstGeom prst="homePlate">
            <a:avLst/>
          </a:prstGeom>
          <a:solidFill>
            <a:srgbClr val="2572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 RELACIONAMENTO COM OS PARTICIPANTES</a:t>
            </a:r>
          </a:p>
        </p:txBody>
      </p:sp>
      <p:sp>
        <p:nvSpPr>
          <p:cNvPr id="12" name="Pentágono 7">
            <a:extLst>
              <a:ext uri="{FF2B5EF4-FFF2-40B4-BE49-F238E27FC236}">
                <a16:creationId xmlns:a16="http://schemas.microsoft.com/office/drawing/2014/main" id="{48809402-8ADC-D2B1-A769-DC054B493D45}"/>
              </a:ext>
            </a:extLst>
          </p:cNvPr>
          <p:cNvSpPr/>
          <p:nvPr/>
        </p:nvSpPr>
        <p:spPr>
          <a:xfrm>
            <a:off x="525461" y="4701531"/>
            <a:ext cx="2487368" cy="855785"/>
          </a:xfrm>
          <a:prstGeom prst="homePlate">
            <a:avLst/>
          </a:prstGeom>
          <a:solidFill>
            <a:srgbClr val="2572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 PERSPECTIVA DE LONGO PRAZO</a:t>
            </a:r>
          </a:p>
        </p:txBody>
      </p:sp>
      <p:cxnSp>
        <p:nvCxnSpPr>
          <p:cNvPr id="13" name="Conector Reto 8">
            <a:extLst>
              <a:ext uri="{FF2B5EF4-FFF2-40B4-BE49-F238E27FC236}">
                <a16:creationId xmlns:a16="http://schemas.microsoft.com/office/drawing/2014/main" id="{8B86E55A-0813-2AF8-2A08-019685181365}"/>
              </a:ext>
            </a:extLst>
          </p:cNvPr>
          <p:cNvCxnSpPr/>
          <p:nvPr/>
        </p:nvCxnSpPr>
        <p:spPr>
          <a:xfrm>
            <a:off x="3167121" y="1718602"/>
            <a:ext cx="633046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ector Reto 9">
            <a:extLst>
              <a:ext uri="{FF2B5EF4-FFF2-40B4-BE49-F238E27FC236}">
                <a16:creationId xmlns:a16="http://schemas.microsoft.com/office/drawing/2014/main" id="{89826B17-7B9F-E4C4-1127-FC023BAC39FE}"/>
              </a:ext>
            </a:extLst>
          </p:cNvPr>
          <p:cNvCxnSpPr>
            <a:cxnSpLocks/>
          </p:cNvCxnSpPr>
          <p:nvPr/>
        </p:nvCxnSpPr>
        <p:spPr>
          <a:xfrm flipH="1">
            <a:off x="3809999" y="1110483"/>
            <a:ext cx="1892" cy="1311716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82AA4AD-93AD-7241-F68C-982898ACC835}"/>
              </a:ext>
            </a:extLst>
          </p:cNvPr>
          <p:cNvSpPr txBox="1"/>
          <p:nvPr/>
        </p:nvSpPr>
        <p:spPr>
          <a:xfrm>
            <a:off x="3833449" y="1098760"/>
            <a:ext cx="75027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257226"/>
              </a:buClr>
              <a:buFont typeface="Wingdings" pitchFamily="2" charset="2"/>
              <a:buChar char="§"/>
            </a:pPr>
            <a:r>
              <a:rPr lang="pt-B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Aumento tanto das contribuições mensais quanto das eventuais, impactando diretamente na formação do patrimônio.</a:t>
            </a:r>
          </a:p>
          <a:p>
            <a:pPr marL="285750" indent="-285750">
              <a:buClr>
                <a:srgbClr val="257226"/>
              </a:buClr>
              <a:buFont typeface="Wingdings" pitchFamily="2" charset="2"/>
              <a:buChar char="§"/>
            </a:pPr>
            <a:r>
              <a:rPr lang="pt-B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Proteção do Patrimônio por meio do forte empenho na melhor solução COFAVI.</a:t>
            </a:r>
          </a:p>
          <a:p>
            <a:pPr marL="285750" indent="-285750">
              <a:buClr>
                <a:srgbClr val="257226"/>
              </a:buClr>
              <a:buFont typeface="Wingdings" pitchFamily="2" charset="2"/>
              <a:buChar char="§"/>
            </a:pPr>
            <a:r>
              <a:rPr lang="pt-B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Criação das bases para geração de novos produtos e, por consequência, aumento das contribuições formadoras do patrimônio.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5060A91-C9CA-D621-A0D2-3FFDD582A8B3}"/>
              </a:ext>
            </a:extLst>
          </p:cNvPr>
          <p:cNvSpPr txBox="1"/>
          <p:nvPr/>
        </p:nvSpPr>
        <p:spPr>
          <a:xfrm>
            <a:off x="3809999" y="2568475"/>
            <a:ext cx="750276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285750" indent="-285750">
              <a:buClr>
                <a:srgbClr val="00B0F0"/>
              </a:buClr>
              <a:buFont typeface="Wingdings" pitchFamily="2" charset="2"/>
              <a:buChar char="§"/>
              <a:defRPr sz="1600">
                <a:latin typeface="Noto Sans Kannada Light" panose="020B0402040504020204" pitchFamily="34" charset="0"/>
                <a:cs typeface="Noto Sans Kannada Light" panose="020B0402040504020204" pitchFamily="34" charset="0"/>
              </a:defRPr>
            </a:lvl1pPr>
          </a:lstStyle>
          <a:p>
            <a:pPr>
              <a:buClr>
                <a:srgbClr val="257226"/>
              </a:buClr>
            </a:pPr>
            <a:r>
              <a:rPr lang="pt-B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Participante / Assistido ao centro.</a:t>
            </a:r>
          </a:p>
          <a:p>
            <a:pPr>
              <a:buClr>
                <a:srgbClr val="257226"/>
              </a:buClr>
            </a:pPr>
            <a:r>
              <a:rPr lang="pt-B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Aprimoramento significativo na interação com os participantes e assistidos, provendo aumento da satisfação com a instituição e com as patrocinadoras, além do fortalecimento da reputação organizacional.</a:t>
            </a:r>
          </a:p>
          <a:p>
            <a:pPr>
              <a:buClr>
                <a:srgbClr val="257226"/>
              </a:buClr>
            </a:pPr>
            <a:r>
              <a:rPr lang="pt-B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Amplo espaço para disseminar o conceito e a prática de poupar por meio de Previdência Privada, implicando em aumento da disposição para aquisição de outros produtos a serem lançados pela instituição.</a:t>
            </a:r>
          </a:p>
        </p:txBody>
      </p:sp>
      <p:cxnSp>
        <p:nvCxnSpPr>
          <p:cNvPr id="17" name="Conector Reto 12">
            <a:extLst>
              <a:ext uri="{FF2B5EF4-FFF2-40B4-BE49-F238E27FC236}">
                <a16:creationId xmlns:a16="http://schemas.microsoft.com/office/drawing/2014/main" id="{EA9D1020-475E-CC0D-1895-9F38B5DCE579}"/>
              </a:ext>
            </a:extLst>
          </p:cNvPr>
          <p:cNvCxnSpPr/>
          <p:nvPr/>
        </p:nvCxnSpPr>
        <p:spPr>
          <a:xfrm>
            <a:off x="3153506" y="3259947"/>
            <a:ext cx="633046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ector Reto 13">
            <a:extLst>
              <a:ext uri="{FF2B5EF4-FFF2-40B4-BE49-F238E27FC236}">
                <a16:creationId xmlns:a16="http://schemas.microsoft.com/office/drawing/2014/main" id="{41F093F2-0A64-5C96-3D1F-ED5946AF0961}"/>
              </a:ext>
            </a:extLst>
          </p:cNvPr>
          <p:cNvCxnSpPr>
            <a:cxnSpLocks/>
          </p:cNvCxnSpPr>
          <p:nvPr/>
        </p:nvCxnSpPr>
        <p:spPr>
          <a:xfrm flipH="1">
            <a:off x="3786552" y="2732853"/>
            <a:ext cx="11724" cy="1454752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56B86C81-2852-FA4B-45DE-9EDD143A7109}"/>
              </a:ext>
            </a:extLst>
          </p:cNvPr>
          <p:cNvSpPr txBox="1"/>
          <p:nvPr/>
        </p:nvSpPr>
        <p:spPr>
          <a:xfrm>
            <a:off x="3798276" y="4568123"/>
            <a:ext cx="75027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285750" indent="-285750">
              <a:buClr>
                <a:srgbClr val="00B0F0"/>
              </a:buClr>
              <a:buFont typeface="Wingdings" pitchFamily="2" charset="2"/>
              <a:buChar char="§"/>
              <a:defRPr sz="1600">
                <a:latin typeface="Noto Sans Kannada Light" panose="020B0402040504020204" pitchFamily="34" charset="0"/>
                <a:cs typeface="Noto Sans Kannada Light" panose="020B0402040504020204" pitchFamily="34" charset="0"/>
              </a:defRPr>
            </a:lvl1pPr>
          </a:lstStyle>
          <a:p>
            <a:pPr>
              <a:buClr>
                <a:srgbClr val="257226"/>
              </a:buClr>
            </a:pPr>
            <a:r>
              <a:rPr lang="pt-B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Perspectiva de aumento da receita via novos produtos, além do incremento das contribuições da base atual.</a:t>
            </a:r>
          </a:p>
          <a:p>
            <a:pPr>
              <a:buClr>
                <a:srgbClr val="257226"/>
              </a:buClr>
            </a:pPr>
            <a:r>
              <a:rPr lang="pt-B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Adição de longevidade / perenidade da instituição perante a expectativa de aumento de patrimônio e planos geridos.</a:t>
            </a:r>
          </a:p>
          <a:p>
            <a:pPr>
              <a:buClr>
                <a:srgbClr val="257226"/>
              </a:buClr>
            </a:pPr>
            <a:r>
              <a:rPr lang="pt-B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Maior alinhamento com as patrocinadoras com relação ao conceito ASG e à sua própria Visão Organizacional.</a:t>
            </a:r>
          </a:p>
        </p:txBody>
      </p:sp>
      <p:cxnSp>
        <p:nvCxnSpPr>
          <p:cNvPr id="20" name="Conector Reto 15">
            <a:extLst>
              <a:ext uri="{FF2B5EF4-FFF2-40B4-BE49-F238E27FC236}">
                <a16:creationId xmlns:a16="http://schemas.microsoft.com/office/drawing/2014/main" id="{4186C632-FC54-45D2-8289-D510746846E9}"/>
              </a:ext>
            </a:extLst>
          </p:cNvPr>
          <p:cNvCxnSpPr/>
          <p:nvPr/>
        </p:nvCxnSpPr>
        <p:spPr>
          <a:xfrm>
            <a:off x="3141783" y="5117034"/>
            <a:ext cx="633046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Conector Reto 16">
            <a:extLst>
              <a:ext uri="{FF2B5EF4-FFF2-40B4-BE49-F238E27FC236}">
                <a16:creationId xmlns:a16="http://schemas.microsoft.com/office/drawing/2014/main" id="{BBE6E0B8-7F21-1FF9-0313-94EA1D203224}"/>
              </a:ext>
            </a:extLst>
          </p:cNvPr>
          <p:cNvCxnSpPr>
            <a:cxnSpLocks/>
          </p:cNvCxnSpPr>
          <p:nvPr/>
        </p:nvCxnSpPr>
        <p:spPr>
          <a:xfrm>
            <a:off x="3786553" y="4462616"/>
            <a:ext cx="0" cy="1428946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A9454D59-61E4-F099-D0F2-0E3618BC1C6A}"/>
              </a:ext>
            </a:extLst>
          </p:cNvPr>
          <p:cNvGrpSpPr/>
          <p:nvPr/>
        </p:nvGrpSpPr>
        <p:grpSpPr>
          <a:xfrm>
            <a:off x="0" y="6111043"/>
            <a:ext cx="12214157" cy="763384"/>
            <a:chOff x="-29211" y="12188349"/>
            <a:chExt cx="24442422" cy="1527650"/>
          </a:xfrm>
        </p:grpSpPr>
        <p:sp>
          <p:nvSpPr>
            <p:cNvPr id="23" name="Forma Livre: Forma 22">
              <a:extLst>
                <a:ext uri="{FF2B5EF4-FFF2-40B4-BE49-F238E27FC236}">
                  <a16:creationId xmlns:a16="http://schemas.microsoft.com/office/drawing/2014/main" id="{A4D7A937-28F2-CA93-7747-550FA6CD7ACB}"/>
                </a:ext>
              </a:extLst>
            </p:cNvPr>
            <p:cNvSpPr/>
            <p:nvPr/>
          </p:nvSpPr>
          <p:spPr>
            <a:xfrm>
              <a:off x="-29211" y="12773948"/>
              <a:ext cx="24442422" cy="942051"/>
            </a:xfrm>
            <a:custGeom>
              <a:avLst/>
              <a:gdLst>
                <a:gd name="connsiteX0" fmla="*/ 0 w 24442422"/>
                <a:gd name="connsiteY0" fmla="*/ 0 h 942051"/>
                <a:gd name="connsiteX1" fmla="*/ 24442422 w 24442422"/>
                <a:gd name="connsiteY1" fmla="*/ 0 h 942051"/>
                <a:gd name="connsiteX2" fmla="*/ 24442422 w 24442422"/>
                <a:gd name="connsiteY2" fmla="*/ 942051 h 942051"/>
                <a:gd name="connsiteX3" fmla="*/ 0 w 24442422"/>
                <a:gd name="connsiteY3" fmla="*/ 942051 h 94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42422" h="942051">
                  <a:moveTo>
                    <a:pt x="0" y="0"/>
                  </a:moveTo>
                  <a:lnTo>
                    <a:pt x="24442422" y="0"/>
                  </a:lnTo>
                  <a:lnTo>
                    <a:pt x="24442422" y="942051"/>
                  </a:lnTo>
                  <a:lnTo>
                    <a:pt x="0" y="942051"/>
                  </a:lnTo>
                  <a:close/>
                </a:path>
              </a:pathLst>
            </a:custGeom>
            <a:solidFill>
              <a:srgbClr val="25722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grpSp>
          <p:nvGrpSpPr>
            <p:cNvPr id="24" name="Agrupar 23">
              <a:extLst>
                <a:ext uri="{FF2B5EF4-FFF2-40B4-BE49-F238E27FC236}">
                  <a16:creationId xmlns:a16="http://schemas.microsoft.com/office/drawing/2014/main" id="{ED5A18D6-178E-DED4-B1B7-71ABB57F922E}"/>
                </a:ext>
              </a:extLst>
            </p:cNvPr>
            <p:cNvGrpSpPr/>
            <p:nvPr/>
          </p:nvGrpSpPr>
          <p:grpSpPr>
            <a:xfrm>
              <a:off x="21006293" y="12188349"/>
              <a:ext cx="3023094" cy="1123078"/>
              <a:chOff x="17983199" y="8310625"/>
              <a:chExt cx="3023094" cy="1123078"/>
            </a:xfrm>
          </p:grpSpPr>
          <p:sp>
            <p:nvSpPr>
              <p:cNvPr id="25" name="Retângulo 24">
                <a:extLst>
                  <a:ext uri="{FF2B5EF4-FFF2-40B4-BE49-F238E27FC236}">
                    <a16:creationId xmlns:a16="http://schemas.microsoft.com/office/drawing/2014/main" id="{F435D883-A1D3-6B84-CA8F-1BF7F5CB98AA}"/>
                  </a:ext>
                </a:extLst>
              </p:cNvPr>
              <p:cNvSpPr/>
              <p:nvPr/>
            </p:nvSpPr>
            <p:spPr>
              <a:xfrm>
                <a:off x="17983199" y="8310625"/>
                <a:ext cx="3023094" cy="1123078"/>
              </a:xfrm>
              <a:prstGeom prst="rect">
                <a:avLst/>
              </a:prstGeom>
              <a:solidFill>
                <a:srgbClr val="84BD0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0" tIns="0" rIns="0" bIns="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32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 Medium"/>
                </a:endParaRPr>
              </a:p>
            </p:txBody>
          </p:sp>
          <p:pic>
            <p:nvPicPr>
              <p:cNvPr id="26" name="Gráfico 25">
                <a:extLst>
                  <a:ext uri="{FF2B5EF4-FFF2-40B4-BE49-F238E27FC236}">
                    <a16:creationId xmlns:a16="http://schemas.microsoft.com/office/drawing/2014/main" id="{B4EE47F5-DF1B-5255-0411-ADAEAD8FC5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8366033" y="8522120"/>
                <a:ext cx="2257425" cy="700088"/>
              </a:xfrm>
              <a:prstGeom prst="rect">
                <a:avLst/>
              </a:prstGeom>
            </p:spPr>
          </p:pic>
        </p:grpSp>
      </p:grpSp>
      <p:sp>
        <p:nvSpPr>
          <p:cNvPr id="27" name="Retângulo">
            <a:extLst>
              <a:ext uri="{FF2B5EF4-FFF2-40B4-BE49-F238E27FC236}">
                <a16:creationId xmlns:a16="http://schemas.microsoft.com/office/drawing/2014/main" id="{36E42BDD-7A92-2DE0-3A3C-8C446B14AA51}"/>
              </a:ext>
            </a:extLst>
          </p:cNvPr>
          <p:cNvSpPr/>
          <p:nvPr/>
        </p:nvSpPr>
        <p:spPr>
          <a:xfrm>
            <a:off x="278847" y="218836"/>
            <a:ext cx="5068191" cy="549923"/>
          </a:xfrm>
          <a:prstGeom prst="rect">
            <a:avLst/>
          </a:prstGeom>
          <a:solidFill>
            <a:srgbClr val="84BD0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Box 26">
            <a:extLst>
              <a:ext uri="{FF2B5EF4-FFF2-40B4-BE49-F238E27FC236}">
                <a16:creationId xmlns:a16="http://schemas.microsoft.com/office/drawing/2014/main" id="{03608DF1-B83A-4CF7-E7D5-FB30C5EC4E0D}"/>
              </a:ext>
            </a:extLst>
          </p:cNvPr>
          <p:cNvSpPr txBox="1"/>
          <p:nvPr/>
        </p:nvSpPr>
        <p:spPr>
          <a:xfrm>
            <a:off x="551081" y="188110"/>
            <a:ext cx="6564735" cy="4859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RESULTADOS ESPERADOS</a:t>
            </a:r>
          </a:p>
        </p:txBody>
      </p:sp>
    </p:spTree>
    <p:extLst>
      <p:ext uri="{BB962C8B-B14F-4D97-AF65-F5344CB8AC3E}">
        <p14:creationId xmlns:p14="http://schemas.microsoft.com/office/powerpoint/2010/main" val="429081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5" grpId="0"/>
      <p:bldP spid="16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B9C29F23-97EE-C77E-7823-3255C909D3D4}"/>
              </a:ext>
            </a:extLst>
          </p:cNvPr>
          <p:cNvSpPr/>
          <p:nvPr/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rgbClr val="84BD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8" name="Linha">
            <a:extLst>
              <a:ext uri="{FF2B5EF4-FFF2-40B4-BE49-F238E27FC236}">
                <a16:creationId xmlns:a16="http://schemas.microsoft.com/office/drawing/2014/main" id="{0E953505-3FE5-010A-684A-4A71FB9CD5ED}"/>
              </a:ext>
            </a:extLst>
          </p:cNvPr>
          <p:cNvSpPr/>
          <p:nvPr/>
        </p:nvSpPr>
        <p:spPr>
          <a:xfrm flipV="1">
            <a:off x="6084972" y="603421"/>
            <a:ext cx="0" cy="5197642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E897DBA8-9FD6-9DFD-2111-BF5AB01709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69841" y="3151055"/>
            <a:ext cx="2603537" cy="80742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2069B22-4183-B8C4-C991-4CBA5D1B0AF8}"/>
              </a:ext>
            </a:extLst>
          </p:cNvPr>
          <p:cNvSpPr txBox="1"/>
          <p:nvPr/>
        </p:nvSpPr>
        <p:spPr>
          <a:xfrm>
            <a:off x="1192731" y="3075056"/>
            <a:ext cx="532036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  <a:latin typeface="Dreaming Outloud Script Pro" panose="03050502040304050704" pitchFamily="66" charset="0"/>
                <a:ea typeface="Verdana" panose="020B0604030504040204" pitchFamily="34" charset="0"/>
                <a:cs typeface="Dreaming Outloud Script Pro" panose="03050502040304050704" pitchFamily="66" charset="0"/>
              </a:rPr>
              <a:t>Obrigada!</a:t>
            </a:r>
          </a:p>
          <a:p>
            <a:endParaRPr lang="pt-BR" sz="5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pt-BR" sz="2000" dirty="0">
                <a:solidFill>
                  <a:schemeClr val="bg1"/>
                </a:solidFill>
                <a:latin typeface="Dreaming Outloud Script Pro" panose="03050502040304050704" pitchFamily="66" charset="0"/>
                <a:ea typeface="Verdana" panose="020B0604030504040204" pitchFamily="34" charset="0"/>
                <a:cs typeface="Dreaming Outloud Script Pro" panose="03050502040304050704" pitchFamily="66" charset="0"/>
              </a:rPr>
              <a:t>Isabela Duarte  </a:t>
            </a:r>
          </a:p>
        </p:txBody>
      </p:sp>
      <p:pic>
        <p:nvPicPr>
          <p:cNvPr id="4" name="Gráfico 3" descr="Suculento com preenchimento sólido">
            <a:extLst>
              <a:ext uri="{FF2B5EF4-FFF2-40B4-BE49-F238E27FC236}">
                <a16:creationId xmlns:a16="http://schemas.microsoft.com/office/drawing/2014/main" id="{05FFD55C-1E5A-AFD2-ED64-FF6BD0D10F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61887" y="2805915"/>
            <a:ext cx="1246170" cy="1246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5875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15903</TotalTime>
  <Words>1313</Words>
  <Application>Microsoft Office PowerPoint</Application>
  <PresentationFormat>Widescreen</PresentationFormat>
  <Paragraphs>162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6" baseType="lpstr">
      <vt:lpstr>Arial</vt:lpstr>
      <vt:lpstr>Calibri</vt:lpstr>
      <vt:lpstr>Calibri Light</vt:lpstr>
      <vt:lpstr>Dreaming Outloud Script Pro</vt:lpstr>
      <vt:lpstr>Helvetica Neue Light</vt:lpstr>
      <vt:lpstr>Segoe UI Semilight</vt:lpstr>
      <vt:lpstr>Trebuchet MS</vt:lpstr>
      <vt:lpstr>Verdana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Fabiano Evangelista Jacinto</dc:creator>
  <cp:lastModifiedBy>Isabela Carvalho Duarte</cp:lastModifiedBy>
  <cp:revision>38</cp:revision>
  <dcterms:created xsi:type="dcterms:W3CDTF">2023-01-17T12:47:15Z</dcterms:created>
  <dcterms:modified xsi:type="dcterms:W3CDTF">2023-12-26T18:14:36Z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ba7692f-f4ca-4045-8ab0-f5cdf35220ab_Enabled">
    <vt:lpwstr>True</vt:lpwstr>
  </property>
  <property fmtid="{D5CDD505-2E9C-101B-9397-08002B2CF9AE}" pid="3" name="MSIP_Label_1ba7692f-f4ca-4045-8ab0-f5cdf35220ab_SiteId">
    <vt:lpwstr>f42fc9cf-67de-42f2-a997-d920d85e69a6</vt:lpwstr>
  </property>
  <property fmtid="{D5CDD505-2E9C-101B-9397-08002B2CF9AE}" pid="4" name="MSIP_Label_1ba7692f-f4ca-4045-8ab0-f5cdf35220ab_Owner">
    <vt:lpwstr>UBX0256@usiminas.com</vt:lpwstr>
  </property>
  <property fmtid="{D5CDD505-2E9C-101B-9397-08002B2CF9AE}" pid="5" name="MSIP_Label_1ba7692f-f4ca-4045-8ab0-f5cdf35220ab_SetDate">
    <vt:lpwstr>2023-07-04T19:45:54.7507308Z</vt:lpwstr>
  </property>
  <property fmtid="{D5CDD505-2E9C-101B-9397-08002B2CF9AE}" pid="6" name="MSIP_Label_1ba7692f-f4ca-4045-8ab0-f5cdf35220ab_Name">
    <vt:lpwstr>Restrita</vt:lpwstr>
  </property>
  <property fmtid="{D5CDD505-2E9C-101B-9397-08002B2CF9AE}" pid="7" name="MSIP_Label_1ba7692f-f4ca-4045-8ab0-f5cdf35220ab_Application">
    <vt:lpwstr>Microsoft Azure Information Protection</vt:lpwstr>
  </property>
  <property fmtid="{D5CDD505-2E9C-101B-9397-08002B2CF9AE}" pid="8" name="MSIP_Label_1ba7692f-f4ca-4045-8ab0-f5cdf35220ab_Extended_MSFT_Method">
    <vt:lpwstr>Automatic</vt:lpwstr>
  </property>
  <property fmtid="{D5CDD505-2E9C-101B-9397-08002B2CF9AE}" pid="9" name="Sensitivity">
    <vt:lpwstr>Restrita</vt:lpwstr>
  </property>
</Properties>
</file>